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1"/>
  </p:notesMasterIdLst>
  <p:sldIdLst>
    <p:sldId id="256" r:id="rId2"/>
    <p:sldId id="286" r:id="rId3"/>
    <p:sldId id="259" r:id="rId4"/>
    <p:sldId id="260" r:id="rId5"/>
    <p:sldId id="261" r:id="rId6"/>
    <p:sldId id="262" r:id="rId7"/>
    <p:sldId id="287" r:id="rId8"/>
    <p:sldId id="288" r:id="rId9"/>
    <p:sldId id="265" r:id="rId10"/>
    <p:sldId id="289" r:id="rId11"/>
    <p:sldId id="267" r:id="rId12"/>
    <p:sldId id="268" r:id="rId13"/>
    <p:sldId id="269" r:id="rId14"/>
    <p:sldId id="270" r:id="rId15"/>
    <p:sldId id="271" r:id="rId16"/>
    <p:sldId id="272" r:id="rId17"/>
    <p:sldId id="273" r:id="rId18"/>
    <p:sldId id="274" r:id="rId19"/>
    <p:sldId id="275" r:id="rId20"/>
    <p:sldId id="278" r:id="rId21"/>
    <p:sldId id="276" r:id="rId22"/>
    <p:sldId id="277" r:id="rId23"/>
    <p:sldId id="279" r:id="rId24"/>
    <p:sldId id="280" r:id="rId25"/>
    <p:sldId id="283" r:id="rId26"/>
    <p:sldId id="290" r:id="rId27"/>
    <p:sldId id="284" r:id="rId28"/>
    <p:sldId id="285" r:id="rId29"/>
    <p:sldId id="282" r:id="rId30"/>
  </p:sldIdLst>
  <p:sldSz cx="14630400" cy="8229600"/>
  <p:notesSz cx="8229600" cy="14630400"/>
  <p:embeddedFontLst>
    <p:embeddedFont>
      <p:font typeface="Raleway" pitchFamily="2" charset="0"/>
      <p:regular r:id="rId32"/>
      <p:bold r:id="rId33"/>
      <p:italic r:id="rId34"/>
      <p:boldItalic r:id="rId35"/>
    </p:embeddedFont>
    <p:embeddedFont>
      <p:font typeface="Roboto" panose="02000000000000000000" pitchFamily="2" charset="0"/>
      <p:regular r:id="rId36"/>
      <p:bold r:id="rId37"/>
      <p:italic r:id="rId38"/>
      <p:boldItalic r:id="rId39"/>
    </p:embeddedFont>
  </p:embeddedFontLst>
  <p:defaultTextStyle>
    <a:defPPr>
      <a:defRPr lang="LID4096"/>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10"/>
  </p:normalViewPr>
  <p:slideViewPr>
    <p:cSldViewPr snapToGrid="0" snapToObjects="1">
      <p:cViewPr varScale="1">
        <p:scale>
          <a:sx n="49" d="100"/>
          <a:sy n="49" d="100"/>
        </p:scale>
        <p:origin x="940" y="52"/>
      </p:cViewPr>
      <p:guideLst/>
    </p:cSldViewPr>
  </p:slideViewPr>
  <p:notesTextViewPr>
    <p:cViewPr>
      <p:scale>
        <a:sx n="1" d="1"/>
        <a:sy n="1" d="1"/>
      </p:scale>
      <p:origin x="0" y="-56"/>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08904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David and I am going to talk about the technology stack of our project.</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component of our project is the ChatGPT API, which sends user messages to a specialized model. This model gathers important user details and chat context from the request. To improve the accuracy of the responses, we use a middleware layer that refines the request and simplifies the responses, making them clearer for users.</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development, we used Next.js and MongoDB. We chose Next.js for its built-in server capabilities, which simplifies both the backend and deployment processes. MongoDB was selected as our database due to its flexibility and easy integration. For the front end, we implemented it with React, along with Node.js as our package manager.</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chose </a:t>
            </a:r>
            <a:r>
              <a:rPr lang="en-US" dirty="0" err="1"/>
              <a:t>Vercel</a:t>
            </a:r>
            <a:r>
              <a:rPr lang="en-US" dirty="0"/>
              <a:t> for our project deployment because of its hosting capabilities for our Next.js application, </a:t>
            </a:r>
            <a:r>
              <a:rPr lang="en-US" dirty="0" err="1"/>
              <a:t>Vercel</a:t>
            </a:r>
            <a:r>
              <a:rPr lang="en-US" dirty="0"/>
              <a:t> provided us easy and accessible way for version control and also provided us a custom domain where our website is hosted</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brief view of our architecture, You can see the user interacts with the Chat AI which then is sent to the interpreter to improve the request before sending it to the handler in the backend which then will also add the data to our database and send the request to </a:t>
            </a:r>
            <a:r>
              <a:rPr lang="en-US" dirty="0" err="1"/>
              <a:t>chatgpt</a:t>
            </a:r>
            <a:r>
              <a:rPr lang="en-US" dirty="0"/>
              <a:t>, same way for the response we handle it and simplify it before returning it back to the user.</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the class diagram with all the use cases of our website, the user can login / register, initiate a chat, add feedback and interact with the accessibility menu.</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an activity diagram that shows the flow of the interaction between the user and our website, there are several options and flows for a user</a:t>
            </a: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sequence diagram of a user login and starting a chat session in our website, explain </a:t>
            </a:r>
            <a:r>
              <a:rPr lang="en-US" dirty="0" err="1"/>
              <a:t>abit</a:t>
            </a:r>
            <a:r>
              <a:rPr lang="en-US" dirty="0"/>
              <a:t>.</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GUI</a:t>
            </a:r>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git for our version control we have two main branches, staging branch is for our testing and development before deploying updates to our production branch to ensure our main website is never broken and tested before any changes to it.</a:t>
            </a:r>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tested our application using Playwright, which is a testing tool for both </a:t>
            </a:r>
            <a:r>
              <a:rPr lang="en-US" dirty="0" err="1"/>
              <a:t>ui</a:t>
            </a:r>
            <a:r>
              <a:rPr lang="en-US" dirty="0"/>
              <a:t> and </a:t>
            </a:r>
            <a:r>
              <a:rPr lang="en-US" dirty="0" err="1"/>
              <a:t>api</a:t>
            </a:r>
            <a:r>
              <a:rPr lang="en-US" dirty="0"/>
              <a:t>, we tested our </a:t>
            </a:r>
            <a:r>
              <a:rPr lang="en-US" dirty="0" err="1"/>
              <a:t>ui</a:t>
            </a:r>
            <a:r>
              <a:rPr lang="en-US" dirty="0"/>
              <a:t> with an interaction tool which tests all the functionality of our website UI, and for our </a:t>
            </a:r>
            <a:r>
              <a:rPr lang="en-US" dirty="0" err="1"/>
              <a:t>api</a:t>
            </a:r>
            <a:r>
              <a:rPr lang="en-US" dirty="0"/>
              <a:t> we tested the responses and expected results of </a:t>
            </a:r>
            <a:r>
              <a:rPr lang="en-US"/>
              <a:t>our requests.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9255786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421000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2446555" y="4182369"/>
            <a:ext cx="9737288" cy="1337905"/>
          </a:xfrm>
          <a:prstGeom prst="rect">
            <a:avLst/>
          </a:prstGeom>
          <a:noFill/>
          <a:ln/>
        </p:spPr>
        <p:txBody>
          <a:bodyPr wrap="square" lIns="0" tIns="0" rIns="0" bIns="0" rtlCol="0" anchor="t"/>
          <a:lstStyle/>
          <a:p>
            <a:pPr marL="0" indent="0" algn="l" rtl="0">
              <a:lnSpc>
                <a:spcPts val="8350"/>
              </a:lnSpc>
              <a:buNone/>
            </a:pPr>
            <a:r>
              <a:rPr lang="en-US" sz="4400" dirty="0">
                <a:solidFill>
                  <a:srgbClr val="1B1B27"/>
                </a:solidFill>
                <a:latin typeface="Raleway" pitchFamily="34" charset="0"/>
                <a:ea typeface="Raleway" pitchFamily="34" charset="-122"/>
                <a:cs typeface="Raleway" pitchFamily="34" charset="-120"/>
              </a:rPr>
              <a:t>Capstone Project Phase B - 24-1-D16</a:t>
            </a:r>
            <a:endParaRPr lang="en-US" sz="4400" dirty="0"/>
          </a:p>
        </p:txBody>
      </p:sp>
      <p:sp>
        <p:nvSpPr>
          <p:cNvPr id="4" name="Text 1"/>
          <p:cNvSpPr/>
          <p:nvPr/>
        </p:nvSpPr>
        <p:spPr>
          <a:xfrm>
            <a:off x="6589930" y="5625049"/>
            <a:ext cx="1450538" cy="395049"/>
          </a:xfrm>
          <a:prstGeom prst="rect">
            <a:avLst/>
          </a:prstGeom>
          <a:noFill/>
          <a:ln/>
        </p:spPr>
        <p:txBody>
          <a:bodyPr wrap="non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David Asulin</a:t>
            </a:r>
            <a:endParaRPr lang="en-US" sz="1900" dirty="0"/>
          </a:p>
        </p:txBody>
      </p:sp>
      <p:sp>
        <p:nvSpPr>
          <p:cNvPr id="5" name="Text 2"/>
          <p:cNvSpPr/>
          <p:nvPr/>
        </p:nvSpPr>
        <p:spPr>
          <a:xfrm>
            <a:off x="6589930" y="6060966"/>
            <a:ext cx="1669613" cy="395049"/>
          </a:xfrm>
          <a:prstGeom prst="rect">
            <a:avLst/>
          </a:prstGeom>
          <a:noFill/>
          <a:ln/>
        </p:spPr>
        <p:txBody>
          <a:bodyPr wrap="non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Gal Danenberg</a:t>
            </a:r>
            <a:endParaRPr lang="en-US" sz="1900" dirty="0"/>
          </a:p>
        </p:txBody>
      </p:sp>
      <p:sp>
        <p:nvSpPr>
          <p:cNvPr id="6" name="Text 3"/>
          <p:cNvSpPr/>
          <p:nvPr/>
        </p:nvSpPr>
        <p:spPr>
          <a:xfrm>
            <a:off x="5864662" y="6496884"/>
            <a:ext cx="7415927" cy="395049"/>
          </a:xfrm>
          <a:prstGeom prst="rect">
            <a:avLst/>
          </a:prstGeom>
          <a:noFill/>
          <a:ln/>
        </p:spPr>
        <p:txBody>
          <a:bodyPr wrap="non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Supervisor: Alex Keselman</a:t>
            </a:r>
            <a:endParaRPr lang="en-US" sz="1900" dirty="0"/>
          </a:p>
        </p:txBody>
      </p:sp>
      <p:pic>
        <p:nvPicPr>
          <p:cNvPr id="7" name="Google Shape;60;p13">
            <a:extLst>
              <a:ext uri="{FF2B5EF4-FFF2-40B4-BE49-F238E27FC236}">
                <a16:creationId xmlns:a16="http://schemas.microsoft.com/office/drawing/2014/main" id="{53C84B32-3B49-3607-D3DE-39F0AC9B9A0D}"/>
              </a:ext>
            </a:extLst>
          </p:cNvPr>
          <p:cNvPicPr preferRelativeResize="0"/>
          <p:nvPr/>
        </p:nvPicPr>
        <p:blipFill>
          <a:blip r:embed="rId3">
            <a:alphaModFix/>
          </a:blip>
          <a:stretch>
            <a:fillRect/>
          </a:stretch>
        </p:blipFill>
        <p:spPr>
          <a:xfrm>
            <a:off x="4138612" y="1824395"/>
            <a:ext cx="6353175" cy="2359819"/>
          </a:xfrm>
          <a:prstGeom prst="rect">
            <a:avLst/>
          </a:prstGeom>
          <a:noFill/>
          <a:ln>
            <a:noFill/>
          </a:ln>
        </p:spPr>
      </p:pic>
      <p:pic>
        <p:nvPicPr>
          <p:cNvPr id="10" name="Google Shape;61;p13">
            <a:extLst>
              <a:ext uri="{FF2B5EF4-FFF2-40B4-BE49-F238E27FC236}">
                <a16:creationId xmlns:a16="http://schemas.microsoft.com/office/drawing/2014/main" id="{634F50C0-CE94-6990-23AF-9E8ABE3BEA3F}"/>
              </a:ext>
            </a:extLst>
          </p:cNvPr>
          <p:cNvPicPr preferRelativeResize="0"/>
          <p:nvPr/>
        </p:nvPicPr>
        <p:blipFill>
          <a:blip r:embed="rId4">
            <a:alphaModFix/>
          </a:blip>
          <a:stretch>
            <a:fillRect/>
          </a:stretch>
        </p:blipFill>
        <p:spPr>
          <a:xfrm>
            <a:off x="9286875" y="252770"/>
            <a:ext cx="4276725" cy="1209675"/>
          </a:xfrm>
          <a:prstGeom prst="rect">
            <a:avLst/>
          </a:prstGeom>
          <a:noFill/>
          <a:ln>
            <a:noFill/>
          </a:ln>
        </p:spPr>
      </p:pic>
      <p:sp>
        <p:nvSpPr>
          <p:cNvPr id="2" name="מלבן 1">
            <a:extLst>
              <a:ext uri="{FF2B5EF4-FFF2-40B4-BE49-F238E27FC236}">
                <a16:creationId xmlns:a16="http://schemas.microsoft.com/office/drawing/2014/main" id="{6123FA0F-4A67-63A2-C903-658A8E9D3BEC}"/>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3881" y="450890"/>
            <a:ext cx="4658558" cy="512326"/>
          </a:xfrm>
          <a:prstGeom prst="rect">
            <a:avLst/>
          </a:prstGeom>
          <a:noFill/>
          <a:ln/>
        </p:spPr>
        <p:txBody>
          <a:bodyPr wrap="none" lIns="0" tIns="0" rIns="0" bIns="0" rtlCol="0" anchor="t"/>
          <a:lstStyle/>
          <a:p>
            <a:pPr marL="0" indent="0">
              <a:lnSpc>
                <a:spcPts val="4000"/>
              </a:lnSpc>
              <a:buNone/>
            </a:pPr>
            <a:r>
              <a:rPr lang="en-US" sz="3200" dirty="0">
                <a:solidFill>
                  <a:srgbClr val="1B1B27"/>
                </a:solidFill>
                <a:latin typeface="Raleway" pitchFamily="34" charset="0"/>
                <a:ea typeface="Raleway" pitchFamily="34" charset="-122"/>
                <a:cs typeface="Raleway" pitchFamily="34" charset="-120"/>
              </a:rPr>
              <a:t>Development procedure</a:t>
            </a:r>
            <a:endParaRPr lang="en-US" sz="3200" dirty="0"/>
          </a:p>
        </p:txBody>
      </p:sp>
      <p:sp>
        <p:nvSpPr>
          <p:cNvPr id="3" name="Shape 1"/>
          <p:cNvSpPr/>
          <p:nvPr/>
        </p:nvSpPr>
        <p:spPr>
          <a:xfrm>
            <a:off x="808315" y="1291114"/>
            <a:ext cx="22860" cy="6488311"/>
          </a:xfrm>
          <a:prstGeom prst="roundRect">
            <a:avLst>
              <a:gd name="adj" fmla="val 301284"/>
            </a:avLst>
          </a:prstGeom>
          <a:solidFill>
            <a:srgbClr val="C7C7D0"/>
          </a:solidFill>
          <a:ln/>
        </p:spPr>
        <p:txBody>
          <a:bodyPr/>
          <a:lstStyle/>
          <a:p>
            <a:endParaRPr lang="LID4096"/>
          </a:p>
        </p:txBody>
      </p:sp>
      <p:sp>
        <p:nvSpPr>
          <p:cNvPr id="4" name="Shape 2"/>
          <p:cNvSpPr/>
          <p:nvPr/>
        </p:nvSpPr>
        <p:spPr>
          <a:xfrm>
            <a:off x="981313" y="1648539"/>
            <a:ext cx="573881" cy="22860"/>
          </a:xfrm>
          <a:prstGeom prst="roundRect">
            <a:avLst>
              <a:gd name="adj" fmla="val 301284"/>
            </a:avLst>
          </a:prstGeom>
          <a:solidFill>
            <a:srgbClr val="C7C7D0"/>
          </a:solidFill>
          <a:ln/>
        </p:spPr>
        <p:txBody>
          <a:bodyPr/>
          <a:lstStyle/>
          <a:p>
            <a:endParaRPr lang="LID4096"/>
          </a:p>
        </p:txBody>
      </p:sp>
      <p:sp>
        <p:nvSpPr>
          <p:cNvPr id="5" name="Shape 3"/>
          <p:cNvSpPr/>
          <p:nvPr/>
        </p:nvSpPr>
        <p:spPr>
          <a:xfrm>
            <a:off x="635318" y="1475542"/>
            <a:ext cx="368856" cy="368856"/>
          </a:xfrm>
          <a:prstGeom prst="roundRect">
            <a:avLst>
              <a:gd name="adj" fmla="val 18672"/>
            </a:avLst>
          </a:prstGeom>
          <a:solidFill>
            <a:srgbClr val="E1E1EA"/>
          </a:solidFill>
          <a:ln w="7620">
            <a:solidFill>
              <a:srgbClr val="C7C7D0"/>
            </a:solidFill>
            <a:prstDash val="solid"/>
          </a:ln>
        </p:spPr>
        <p:txBody>
          <a:bodyPr/>
          <a:lstStyle/>
          <a:p>
            <a:endParaRPr lang="LID4096"/>
          </a:p>
        </p:txBody>
      </p:sp>
      <p:sp>
        <p:nvSpPr>
          <p:cNvPr id="6" name="Text 4"/>
          <p:cNvSpPr/>
          <p:nvPr/>
        </p:nvSpPr>
        <p:spPr>
          <a:xfrm>
            <a:off x="767120" y="1536978"/>
            <a:ext cx="105251" cy="245983"/>
          </a:xfrm>
          <a:prstGeom prst="rect">
            <a:avLst/>
          </a:prstGeom>
          <a:noFill/>
          <a:ln/>
        </p:spPr>
        <p:txBody>
          <a:bodyPr wrap="none" lIns="0" tIns="0" rIns="0" bIns="0" rtlCol="0" anchor="t"/>
          <a:lstStyle/>
          <a:p>
            <a:pPr marL="0" indent="0" algn="ctr">
              <a:lnSpc>
                <a:spcPts val="1900"/>
              </a:lnSpc>
              <a:buNone/>
            </a:pPr>
            <a:r>
              <a:rPr lang="en-US" sz="1900" dirty="0">
                <a:solidFill>
                  <a:srgbClr val="3C3939"/>
                </a:solidFill>
                <a:latin typeface="Raleway" pitchFamily="34" charset="0"/>
                <a:ea typeface="Raleway" pitchFamily="34" charset="-122"/>
                <a:cs typeface="Raleway" pitchFamily="34" charset="-120"/>
              </a:rPr>
              <a:t>1</a:t>
            </a:r>
            <a:endParaRPr lang="en-US" sz="1900" dirty="0"/>
          </a:p>
        </p:txBody>
      </p:sp>
      <p:sp>
        <p:nvSpPr>
          <p:cNvPr id="7" name="Text 5"/>
          <p:cNvSpPr/>
          <p:nvPr/>
        </p:nvSpPr>
        <p:spPr>
          <a:xfrm>
            <a:off x="1721644" y="1455063"/>
            <a:ext cx="2049780" cy="256223"/>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Planning</a:t>
            </a:r>
            <a:endParaRPr lang="en-US" sz="1600" dirty="0"/>
          </a:p>
        </p:txBody>
      </p:sp>
      <p:sp>
        <p:nvSpPr>
          <p:cNvPr id="8" name="Text 6"/>
          <p:cNvSpPr/>
          <p:nvPr/>
        </p:nvSpPr>
        <p:spPr>
          <a:xfrm>
            <a:off x="1721644" y="1809631"/>
            <a:ext cx="12334875" cy="262295"/>
          </a:xfrm>
          <a:prstGeom prst="rect">
            <a:avLst/>
          </a:prstGeom>
          <a:noFill/>
          <a:ln/>
        </p:spPr>
        <p:txBody>
          <a:bodyPr wrap="none" lIns="0" tIns="0" rIns="0" bIns="0" rtlCol="0" anchor="t"/>
          <a:lstStyle/>
          <a:p>
            <a:pPr marL="0" indent="0" algn="l">
              <a:lnSpc>
                <a:spcPts val="2050"/>
              </a:lnSpc>
              <a:buNone/>
            </a:pPr>
            <a:r>
              <a:rPr lang="en-US" sz="1250" dirty="0">
                <a:solidFill>
                  <a:srgbClr val="3C3939"/>
                </a:solidFill>
                <a:latin typeface="Roboto" pitchFamily="34" charset="0"/>
                <a:ea typeface="Roboto" pitchFamily="34" charset="-122"/>
                <a:cs typeface="Roboto" pitchFamily="34" charset="-120"/>
              </a:rPr>
              <a:t>Define project scope and requirements</a:t>
            </a:r>
            <a:endParaRPr lang="en-US" sz="1250" dirty="0"/>
          </a:p>
        </p:txBody>
      </p:sp>
      <p:sp>
        <p:nvSpPr>
          <p:cNvPr id="9" name="Shape 7"/>
          <p:cNvSpPr/>
          <p:nvPr/>
        </p:nvSpPr>
        <p:spPr>
          <a:xfrm>
            <a:off x="981313" y="2757249"/>
            <a:ext cx="573881" cy="22860"/>
          </a:xfrm>
          <a:prstGeom prst="roundRect">
            <a:avLst>
              <a:gd name="adj" fmla="val 301284"/>
            </a:avLst>
          </a:prstGeom>
          <a:solidFill>
            <a:srgbClr val="C7C7D0"/>
          </a:solidFill>
          <a:ln/>
        </p:spPr>
        <p:txBody>
          <a:bodyPr/>
          <a:lstStyle/>
          <a:p>
            <a:endParaRPr lang="LID4096"/>
          </a:p>
        </p:txBody>
      </p:sp>
      <p:sp>
        <p:nvSpPr>
          <p:cNvPr id="10" name="Shape 8"/>
          <p:cNvSpPr/>
          <p:nvPr/>
        </p:nvSpPr>
        <p:spPr>
          <a:xfrm>
            <a:off x="635318" y="2584252"/>
            <a:ext cx="368856" cy="368856"/>
          </a:xfrm>
          <a:prstGeom prst="roundRect">
            <a:avLst>
              <a:gd name="adj" fmla="val 18672"/>
            </a:avLst>
          </a:prstGeom>
          <a:solidFill>
            <a:srgbClr val="E1E1EA"/>
          </a:solidFill>
          <a:ln w="7620">
            <a:solidFill>
              <a:srgbClr val="C7C7D0"/>
            </a:solidFill>
            <a:prstDash val="solid"/>
          </a:ln>
        </p:spPr>
        <p:txBody>
          <a:bodyPr/>
          <a:lstStyle/>
          <a:p>
            <a:endParaRPr lang="LID4096"/>
          </a:p>
        </p:txBody>
      </p:sp>
      <p:sp>
        <p:nvSpPr>
          <p:cNvPr id="11" name="Text 9"/>
          <p:cNvSpPr/>
          <p:nvPr/>
        </p:nvSpPr>
        <p:spPr>
          <a:xfrm>
            <a:off x="755690" y="2645688"/>
            <a:ext cx="128111" cy="245983"/>
          </a:xfrm>
          <a:prstGeom prst="rect">
            <a:avLst/>
          </a:prstGeom>
          <a:noFill/>
          <a:ln/>
        </p:spPr>
        <p:txBody>
          <a:bodyPr wrap="none" lIns="0" tIns="0" rIns="0" bIns="0" rtlCol="0" anchor="t"/>
          <a:lstStyle/>
          <a:p>
            <a:pPr marL="0" indent="0" algn="ctr">
              <a:lnSpc>
                <a:spcPts val="1900"/>
              </a:lnSpc>
              <a:buNone/>
            </a:pPr>
            <a:r>
              <a:rPr lang="en-US" sz="1900" dirty="0">
                <a:solidFill>
                  <a:srgbClr val="3C3939"/>
                </a:solidFill>
                <a:latin typeface="Raleway" pitchFamily="34" charset="0"/>
                <a:ea typeface="Raleway" pitchFamily="34" charset="-122"/>
                <a:cs typeface="Raleway" pitchFamily="34" charset="-120"/>
              </a:rPr>
              <a:t>2</a:t>
            </a:r>
            <a:endParaRPr lang="en-US" sz="1900" dirty="0"/>
          </a:p>
        </p:txBody>
      </p:sp>
      <p:sp>
        <p:nvSpPr>
          <p:cNvPr id="12" name="Text 10"/>
          <p:cNvSpPr/>
          <p:nvPr/>
        </p:nvSpPr>
        <p:spPr>
          <a:xfrm>
            <a:off x="1721644" y="2563773"/>
            <a:ext cx="2049780" cy="256223"/>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Design</a:t>
            </a:r>
            <a:endParaRPr lang="en-US" sz="1600" dirty="0"/>
          </a:p>
        </p:txBody>
      </p:sp>
      <p:sp>
        <p:nvSpPr>
          <p:cNvPr id="13" name="Text 11"/>
          <p:cNvSpPr/>
          <p:nvPr/>
        </p:nvSpPr>
        <p:spPr>
          <a:xfrm>
            <a:off x="1721644" y="2918341"/>
            <a:ext cx="12334875" cy="262295"/>
          </a:xfrm>
          <a:prstGeom prst="rect">
            <a:avLst/>
          </a:prstGeom>
          <a:noFill/>
          <a:ln/>
        </p:spPr>
        <p:txBody>
          <a:bodyPr wrap="none" lIns="0" tIns="0" rIns="0" bIns="0" rtlCol="0" anchor="t"/>
          <a:lstStyle/>
          <a:p>
            <a:pPr marL="0" indent="0" algn="l">
              <a:lnSpc>
                <a:spcPts val="2050"/>
              </a:lnSpc>
              <a:buNone/>
            </a:pPr>
            <a:r>
              <a:rPr lang="en-US" sz="1250" dirty="0">
                <a:solidFill>
                  <a:srgbClr val="3C3939"/>
                </a:solidFill>
                <a:latin typeface="Roboto" pitchFamily="34" charset="0"/>
                <a:ea typeface="Roboto" pitchFamily="34" charset="-122"/>
                <a:cs typeface="Roboto" pitchFamily="34" charset="-120"/>
              </a:rPr>
              <a:t>Create system architecture and user interface</a:t>
            </a:r>
            <a:endParaRPr lang="en-US" sz="1250" dirty="0"/>
          </a:p>
        </p:txBody>
      </p:sp>
      <p:sp>
        <p:nvSpPr>
          <p:cNvPr id="14" name="Shape 12"/>
          <p:cNvSpPr/>
          <p:nvPr/>
        </p:nvSpPr>
        <p:spPr>
          <a:xfrm>
            <a:off x="981313" y="3865959"/>
            <a:ext cx="573881" cy="22860"/>
          </a:xfrm>
          <a:prstGeom prst="roundRect">
            <a:avLst>
              <a:gd name="adj" fmla="val 301284"/>
            </a:avLst>
          </a:prstGeom>
          <a:solidFill>
            <a:srgbClr val="C7C7D0"/>
          </a:solidFill>
          <a:ln/>
        </p:spPr>
        <p:txBody>
          <a:bodyPr/>
          <a:lstStyle/>
          <a:p>
            <a:endParaRPr lang="LID4096"/>
          </a:p>
        </p:txBody>
      </p:sp>
      <p:sp>
        <p:nvSpPr>
          <p:cNvPr id="15" name="Shape 13"/>
          <p:cNvSpPr/>
          <p:nvPr/>
        </p:nvSpPr>
        <p:spPr>
          <a:xfrm>
            <a:off x="635318" y="3692962"/>
            <a:ext cx="368856" cy="368856"/>
          </a:xfrm>
          <a:prstGeom prst="roundRect">
            <a:avLst>
              <a:gd name="adj" fmla="val 18672"/>
            </a:avLst>
          </a:prstGeom>
          <a:solidFill>
            <a:srgbClr val="E1E1EA"/>
          </a:solidFill>
          <a:ln w="7620">
            <a:solidFill>
              <a:srgbClr val="C7C7D0"/>
            </a:solidFill>
            <a:prstDash val="solid"/>
          </a:ln>
        </p:spPr>
        <p:txBody>
          <a:bodyPr/>
          <a:lstStyle/>
          <a:p>
            <a:endParaRPr lang="LID4096"/>
          </a:p>
        </p:txBody>
      </p:sp>
      <p:sp>
        <p:nvSpPr>
          <p:cNvPr id="16" name="Text 14"/>
          <p:cNvSpPr/>
          <p:nvPr/>
        </p:nvSpPr>
        <p:spPr>
          <a:xfrm>
            <a:off x="754023" y="3754398"/>
            <a:ext cx="131326" cy="245983"/>
          </a:xfrm>
          <a:prstGeom prst="rect">
            <a:avLst/>
          </a:prstGeom>
          <a:noFill/>
          <a:ln/>
        </p:spPr>
        <p:txBody>
          <a:bodyPr wrap="none" lIns="0" tIns="0" rIns="0" bIns="0" rtlCol="0" anchor="t"/>
          <a:lstStyle/>
          <a:p>
            <a:pPr marL="0" indent="0" algn="ctr">
              <a:lnSpc>
                <a:spcPts val="1900"/>
              </a:lnSpc>
              <a:buNone/>
            </a:pPr>
            <a:r>
              <a:rPr lang="en-US" sz="1900" dirty="0">
                <a:solidFill>
                  <a:srgbClr val="3C3939"/>
                </a:solidFill>
                <a:latin typeface="Raleway" pitchFamily="34" charset="0"/>
                <a:ea typeface="Raleway" pitchFamily="34" charset="-122"/>
                <a:cs typeface="Raleway" pitchFamily="34" charset="-120"/>
              </a:rPr>
              <a:t>3</a:t>
            </a:r>
            <a:endParaRPr lang="en-US" sz="1900" dirty="0"/>
          </a:p>
        </p:txBody>
      </p:sp>
      <p:sp>
        <p:nvSpPr>
          <p:cNvPr id="17" name="Text 15"/>
          <p:cNvSpPr/>
          <p:nvPr/>
        </p:nvSpPr>
        <p:spPr>
          <a:xfrm>
            <a:off x="1721644" y="3672483"/>
            <a:ext cx="2049780" cy="256223"/>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Implementation</a:t>
            </a:r>
            <a:endParaRPr lang="en-US" sz="1600" dirty="0"/>
          </a:p>
        </p:txBody>
      </p:sp>
      <p:sp>
        <p:nvSpPr>
          <p:cNvPr id="18" name="Text 16"/>
          <p:cNvSpPr/>
          <p:nvPr/>
        </p:nvSpPr>
        <p:spPr>
          <a:xfrm>
            <a:off x="1721644" y="4027051"/>
            <a:ext cx="12334875" cy="262295"/>
          </a:xfrm>
          <a:prstGeom prst="rect">
            <a:avLst/>
          </a:prstGeom>
          <a:noFill/>
          <a:ln/>
        </p:spPr>
        <p:txBody>
          <a:bodyPr wrap="none" lIns="0" tIns="0" rIns="0" bIns="0" rtlCol="0" anchor="t"/>
          <a:lstStyle/>
          <a:p>
            <a:pPr marL="0" indent="0" algn="l">
              <a:lnSpc>
                <a:spcPts val="2050"/>
              </a:lnSpc>
              <a:buNone/>
            </a:pPr>
            <a:r>
              <a:rPr lang="en-US" sz="1250" dirty="0">
                <a:solidFill>
                  <a:srgbClr val="3C3939"/>
                </a:solidFill>
                <a:latin typeface="Roboto" pitchFamily="34" charset="0"/>
                <a:ea typeface="Roboto" pitchFamily="34" charset="-122"/>
                <a:cs typeface="Roboto" pitchFamily="34" charset="-120"/>
              </a:rPr>
              <a:t>Develop the AI chatbot and integrate with healthcare databases</a:t>
            </a:r>
            <a:endParaRPr lang="en-US" sz="1250" dirty="0"/>
          </a:p>
        </p:txBody>
      </p:sp>
      <p:sp>
        <p:nvSpPr>
          <p:cNvPr id="19" name="Shape 17"/>
          <p:cNvSpPr/>
          <p:nvPr/>
        </p:nvSpPr>
        <p:spPr>
          <a:xfrm>
            <a:off x="981313" y="4974669"/>
            <a:ext cx="573881" cy="22860"/>
          </a:xfrm>
          <a:prstGeom prst="roundRect">
            <a:avLst>
              <a:gd name="adj" fmla="val 301284"/>
            </a:avLst>
          </a:prstGeom>
          <a:solidFill>
            <a:srgbClr val="C7C7D0"/>
          </a:solidFill>
          <a:ln/>
        </p:spPr>
        <p:txBody>
          <a:bodyPr/>
          <a:lstStyle/>
          <a:p>
            <a:endParaRPr lang="LID4096"/>
          </a:p>
        </p:txBody>
      </p:sp>
      <p:sp>
        <p:nvSpPr>
          <p:cNvPr id="20" name="Shape 18"/>
          <p:cNvSpPr/>
          <p:nvPr/>
        </p:nvSpPr>
        <p:spPr>
          <a:xfrm>
            <a:off x="635318" y="4801672"/>
            <a:ext cx="368856" cy="368856"/>
          </a:xfrm>
          <a:prstGeom prst="roundRect">
            <a:avLst>
              <a:gd name="adj" fmla="val 18672"/>
            </a:avLst>
          </a:prstGeom>
          <a:solidFill>
            <a:srgbClr val="E1E1EA"/>
          </a:solidFill>
          <a:ln w="7620">
            <a:solidFill>
              <a:srgbClr val="C7C7D0"/>
            </a:solidFill>
            <a:prstDash val="solid"/>
          </a:ln>
        </p:spPr>
        <p:txBody>
          <a:bodyPr/>
          <a:lstStyle/>
          <a:p>
            <a:endParaRPr lang="LID4096"/>
          </a:p>
        </p:txBody>
      </p:sp>
      <p:sp>
        <p:nvSpPr>
          <p:cNvPr id="21" name="Text 19"/>
          <p:cNvSpPr/>
          <p:nvPr/>
        </p:nvSpPr>
        <p:spPr>
          <a:xfrm>
            <a:off x="752594" y="4863108"/>
            <a:ext cx="134303" cy="245983"/>
          </a:xfrm>
          <a:prstGeom prst="rect">
            <a:avLst/>
          </a:prstGeom>
          <a:noFill/>
          <a:ln/>
        </p:spPr>
        <p:txBody>
          <a:bodyPr wrap="none" lIns="0" tIns="0" rIns="0" bIns="0" rtlCol="0" anchor="t"/>
          <a:lstStyle/>
          <a:p>
            <a:pPr marL="0" indent="0" algn="ctr">
              <a:lnSpc>
                <a:spcPts val="1900"/>
              </a:lnSpc>
              <a:buNone/>
            </a:pPr>
            <a:r>
              <a:rPr lang="en-US" sz="1900" dirty="0">
                <a:solidFill>
                  <a:srgbClr val="3C3939"/>
                </a:solidFill>
                <a:latin typeface="Raleway" pitchFamily="34" charset="0"/>
                <a:ea typeface="Raleway" pitchFamily="34" charset="-122"/>
                <a:cs typeface="Raleway" pitchFamily="34" charset="-120"/>
              </a:rPr>
              <a:t>4</a:t>
            </a:r>
            <a:endParaRPr lang="en-US" sz="1900" dirty="0"/>
          </a:p>
        </p:txBody>
      </p:sp>
      <p:sp>
        <p:nvSpPr>
          <p:cNvPr id="22" name="Text 20"/>
          <p:cNvSpPr/>
          <p:nvPr/>
        </p:nvSpPr>
        <p:spPr>
          <a:xfrm>
            <a:off x="1721644" y="4781193"/>
            <a:ext cx="2049780" cy="256223"/>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Testing</a:t>
            </a:r>
            <a:endParaRPr lang="en-US" sz="1600" dirty="0"/>
          </a:p>
        </p:txBody>
      </p:sp>
      <p:sp>
        <p:nvSpPr>
          <p:cNvPr id="23" name="Text 21"/>
          <p:cNvSpPr/>
          <p:nvPr/>
        </p:nvSpPr>
        <p:spPr>
          <a:xfrm>
            <a:off x="1721644" y="5135761"/>
            <a:ext cx="12334875" cy="262295"/>
          </a:xfrm>
          <a:prstGeom prst="rect">
            <a:avLst/>
          </a:prstGeom>
          <a:noFill/>
          <a:ln/>
        </p:spPr>
        <p:txBody>
          <a:bodyPr wrap="none" lIns="0" tIns="0" rIns="0" bIns="0" rtlCol="0" anchor="t"/>
          <a:lstStyle/>
          <a:p>
            <a:pPr marL="0" indent="0" algn="l">
              <a:lnSpc>
                <a:spcPts val="2050"/>
              </a:lnSpc>
              <a:buNone/>
            </a:pPr>
            <a:r>
              <a:rPr lang="en-US" sz="1250" dirty="0">
                <a:solidFill>
                  <a:srgbClr val="3C3939"/>
                </a:solidFill>
                <a:latin typeface="Roboto" pitchFamily="34" charset="0"/>
                <a:ea typeface="Roboto" pitchFamily="34" charset="-122"/>
                <a:cs typeface="Roboto" pitchFamily="34" charset="-120"/>
              </a:rPr>
              <a:t>Conduct thorough testing and quality assurance</a:t>
            </a:r>
            <a:endParaRPr lang="en-US" sz="1250" dirty="0"/>
          </a:p>
        </p:txBody>
      </p:sp>
      <p:sp>
        <p:nvSpPr>
          <p:cNvPr id="24" name="Shape 22"/>
          <p:cNvSpPr/>
          <p:nvPr/>
        </p:nvSpPr>
        <p:spPr>
          <a:xfrm>
            <a:off x="981313" y="6083379"/>
            <a:ext cx="573881" cy="22860"/>
          </a:xfrm>
          <a:prstGeom prst="roundRect">
            <a:avLst>
              <a:gd name="adj" fmla="val 301284"/>
            </a:avLst>
          </a:prstGeom>
          <a:solidFill>
            <a:srgbClr val="C7C7D0"/>
          </a:solidFill>
          <a:ln/>
        </p:spPr>
        <p:txBody>
          <a:bodyPr/>
          <a:lstStyle/>
          <a:p>
            <a:endParaRPr lang="LID4096"/>
          </a:p>
        </p:txBody>
      </p:sp>
      <p:sp>
        <p:nvSpPr>
          <p:cNvPr id="25" name="Shape 23"/>
          <p:cNvSpPr/>
          <p:nvPr/>
        </p:nvSpPr>
        <p:spPr>
          <a:xfrm>
            <a:off x="635318" y="5910382"/>
            <a:ext cx="368856" cy="368856"/>
          </a:xfrm>
          <a:prstGeom prst="roundRect">
            <a:avLst>
              <a:gd name="adj" fmla="val 18672"/>
            </a:avLst>
          </a:prstGeom>
          <a:solidFill>
            <a:srgbClr val="E1E1EA"/>
          </a:solidFill>
          <a:ln w="7620">
            <a:solidFill>
              <a:srgbClr val="C7C7D0"/>
            </a:solidFill>
            <a:prstDash val="solid"/>
          </a:ln>
        </p:spPr>
        <p:txBody>
          <a:bodyPr/>
          <a:lstStyle/>
          <a:p>
            <a:endParaRPr lang="LID4096"/>
          </a:p>
        </p:txBody>
      </p:sp>
      <p:sp>
        <p:nvSpPr>
          <p:cNvPr id="26" name="Text 24"/>
          <p:cNvSpPr/>
          <p:nvPr/>
        </p:nvSpPr>
        <p:spPr>
          <a:xfrm>
            <a:off x="752713" y="5971818"/>
            <a:ext cx="134064" cy="245983"/>
          </a:xfrm>
          <a:prstGeom prst="rect">
            <a:avLst/>
          </a:prstGeom>
          <a:noFill/>
          <a:ln/>
        </p:spPr>
        <p:txBody>
          <a:bodyPr wrap="none" lIns="0" tIns="0" rIns="0" bIns="0" rtlCol="0" anchor="t"/>
          <a:lstStyle/>
          <a:p>
            <a:pPr marL="0" indent="0" algn="ctr">
              <a:lnSpc>
                <a:spcPts val="1900"/>
              </a:lnSpc>
              <a:buNone/>
            </a:pPr>
            <a:r>
              <a:rPr lang="en-US" sz="1900" dirty="0">
                <a:solidFill>
                  <a:srgbClr val="3C3939"/>
                </a:solidFill>
                <a:latin typeface="Raleway" pitchFamily="34" charset="0"/>
                <a:ea typeface="Raleway" pitchFamily="34" charset="-122"/>
                <a:cs typeface="Raleway" pitchFamily="34" charset="-120"/>
              </a:rPr>
              <a:t>5</a:t>
            </a:r>
            <a:endParaRPr lang="en-US" sz="1900" dirty="0"/>
          </a:p>
        </p:txBody>
      </p:sp>
      <p:sp>
        <p:nvSpPr>
          <p:cNvPr id="27" name="Text 25"/>
          <p:cNvSpPr/>
          <p:nvPr/>
        </p:nvSpPr>
        <p:spPr>
          <a:xfrm>
            <a:off x="1721644" y="5889903"/>
            <a:ext cx="2049780" cy="256223"/>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Deployment</a:t>
            </a:r>
            <a:endParaRPr lang="en-US" sz="1600" dirty="0"/>
          </a:p>
        </p:txBody>
      </p:sp>
      <p:sp>
        <p:nvSpPr>
          <p:cNvPr id="28" name="Text 26"/>
          <p:cNvSpPr/>
          <p:nvPr/>
        </p:nvSpPr>
        <p:spPr>
          <a:xfrm>
            <a:off x="1721644" y="6244471"/>
            <a:ext cx="12334875" cy="262295"/>
          </a:xfrm>
          <a:prstGeom prst="rect">
            <a:avLst/>
          </a:prstGeom>
          <a:noFill/>
          <a:ln/>
        </p:spPr>
        <p:txBody>
          <a:bodyPr wrap="none" lIns="0" tIns="0" rIns="0" bIns="0" rtlCol="0" anchor="t"/>
          <a:lstStyle/>
          <a:p>
            <a:pPr marL="0" indent="0" algn="l">
              <a:lnSpc>
                <a:spcPts val="2050"/>
              </a:lnSpc>
              <a:buNone/>
            </a:pPr>
            <a:r>
              <a:rPr lang="en-US" sz="1250" dirty="0">
                <a:solidFill>
                  <a:srgbClr val="3C3939"/>
                </a:solidFill>
                <a:latin typeface="Roboto" pitchFamily="34" charset="0"/>
                <a:ea typeface="Roboto" pitchFamily="34" charset="-122"/>
                <a:cs typeface="Roboto" pitchFamily="34" charset="-120"/>
              </a:rPr>
              <a:t>Launch MediChat and monitor performance</a:t>
            </a:r>
            <a:endParaRPr lang="en-US" sz="1250" dirty="0"/>
          </a:p>
        </p:txBody>
      </p:sp>
      <p:sp>
        <p:nvSpPr>
          <p:cNvPr id="29" name="Shape 27"/>
          <p:cNvSpPr/>
          <p:nvPr/>
        </p:nvSpPr>
        <p:spPr>
          <a:xfrm>
            <a:off x="981313" y="7192089"/>
            <a:ext cx="573881" cy="22860"/>
          </a:xfrm>
          <a:prstGeom prst="roundRect">
            <a:avLst>
              <a:gd name="adj" fmla="val 301284"/>
            </a:avLst>
          </a:prstGeom>
          <a:solidFill>
            <a:srgbClr val="C7C7D0"/>
          </a:solidFill>
          <a:ln/>
        </p:spPr>
        <p:txBody>
          <a:bodyPr/>
          <a:lstStyle/>
          <a:p>
            <a:endParaRPr lang="LID4096"/>
          </a:p>
        </p:txBody>
      </p:sp>
      <p:sp>
        <p:nvSpPr>
          <p:cNvPr id="30" name="Shape 28"/>
          <p:cNvSpPr/>
          <p:nvPr/>
        </p:nvSpPr>
        <p:spPr>
          <a:xfrm>
            <a:off x="635318" y="7019092"/>
            <a:ext cx="368856" cy="368856"/>
          </a:xfrm>
          <a:prstGeom prst="roundRect">
            <a:avLst>
              <a:gd name="adj" fmla="val 18672"/>
            </a:avLst>
          </a:prstGeom>
          <a:solidFill>
            <a:srgbClr val="E1E1EA"/>
          </a:solidFill>
          <a:ln w="7620">
            <a:solidFill>
              <a:srgbClr val="C7C7D0"/>
            </a:solidFill>
            <a:prstDash val="solid"/>
          </a:ln>
        </p:spPr>
        <p:txBody>
          <a:bodyPr/>
          <a:lstStyle/>
          <a:p>
            <a:endParaRPr lang="LID4096"/>
          </a:p>
        </p:txBody>
      </p:sp>
      <p:sp>
        <p:nvSpPr>
          <p:cNvPr id="31" name="Text 29"/>
          <p:cNvSpPr/>
          <p:nvPr/>
        </p:nvSpPr>
        <p:spPr>
          <a:xfrm>
            <a:off x="745569" y="7080528"/>
            <a:ext cx="148352" cy="245983"/>
          </a:xfrm>
          <a:prstGeom prst="rect">
            <a:avLst/>
          </a:prstGeom>
          <a:noFill/>
          <a:ln/>
        </p:spPr>
        <p:txBody>
          <a:bodyPr wrap="none" lIns="0" tIns="0" rIns="0" bIns="0" rtlCol="0" anchor="t"/>
          <a:lstStyle/>
          <a:p>
            <a:pPr marL="0" indent="0" algn="ctr">
              <a:lnSpc>
                <a:spcPts val="1900"/>
              </a:lnSpc>
              <a:buNone/>
            </a:pPr>
            <a:r>
              <a:rPr lang="en-US" sz="1900" dirty="0">
                <a:solidFill>
                  <a:srgbClr val="3C3939"/>
                </a:solidFill>
                <a:latin typeface="Raleway" pitchFamily="34" charset="0"/>
                <a:ea typeface="Raleway" pitchFamily="34" charset="-122"/>
                <a:cs typeface="Raleway" pitchFamily="34" charset="-120"/>
              </a:rPr>
              <a:t>6</a:t>
            </a:r>
            <a:endParaRPr lang="en-US" sz="1900" dirty="0"/>
          </a:p>
        </p:txBody>
      </p:sp>
      <p:sp>
        <p:nvSpPr>
          <p:cNvPr id="32" name="Text 30"/>
          <p:cNvSpPr/>
          <p:nvPr/>
        </p:nvSpPr>
        <p:spPr>
          <a:xfrm>
            <a:off x="1721644" y="6998613"/>
            <a:ext cx="2049780" cy="256223"/>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Maintenance</a:t>
            </a:r>
            <a:endParaRPr lang="en-US" sz="1600" dirty="0"/>
          </a:p>
        </p:txBody>
      </p:sp>
      <p:sp>
        <p:nvSpPr>
          <p:cNvPr id="33" name="Text 31"/>
          <p:cNvSpPr/>
          <p:nvPr/>
        </p:nvSpPr>
        <p:spPr>
          <a:xfrm>
            <a:off x="1721644" y="7353181"/>
            <a:ext cx="12334875" cy="262295"/>
          </a:xfrm>
          <a:prstGeom prst="rect">
            <a:avLst/>
          </a:prstGeom>
          <a:noFill/>
          <a:ln/>
        </p:spPr>
        <p:txBody>
          <a:bodyPr wrap="none" lIns="0" tIns="0" rIns="0" bIns="0" rtlCol="0" anchor="t"/>
          <a:lstStyle/>
          <a:p>
            <a:pPr marL="0" indent="0" algn="l">
              <a:lnSpc>
                <a:spcPts val="2050"/>
              </a:lnSpc>
              <a:buNone/>
            </a:pPr>
            <a:r>
              <a:rPr lang="en-US" sz="1250" dirty="0">
                <a:solidFill>
                  <a:srgbClr val="3C3939"/>
                </a:solidFill>
                <a:latin typeface="Roboto" pitchFamily="34" charset="0"/>
                <a:ea typeface="Roboto" pitchFamily="34" charset="-122"/>
                <a:cs typeface="Roboto" pitchFamily="34" charset="-120"/>
              </a:rPr>
              <a:t>Regular updates and improvements</a:t>
            </a:r>
            <a:endParaRPr lang="en-US" sz="1250" dirty="0"/>
          </a:p>
        </p:txBody>
      </p:sp>
      <p:sp>
        <p:nvSpPr>
          <p:cNvPr id="34" name="מלבן 33">
            <a:extLst>
              <a:ext uri="{FF2B5EF4-FFF2-40B4-BE49-F238E27FC236}">
                <a16:creationId xmlns:a16="http://schemas.microsoft.com/office/drawing/2014/main" id="{55EABC1F-5EB7-D455-65C6-BA48ECDE7895}"/>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4229100" y="3284577"/>
            <a:ext cx="6172200" cy="771525"/>
          </a:xfrm>
          <a:prstGeom prst="rect">
            <a:avLst/>
          </a:prstGeom>
          <a:noFill/>
          <a:ln/>
        </p:spPr>
        <p:txBody>
          <a:bodyPr wrap="none" lIns="0" tIns="0" rIns="0" bIns="0" rtlCol="0" anchor="t"/>
          <a:lstStyle/>
          <a:p>
            <a:pPr marL="0" indent="0" algn="ctr">
              <a:lnSpc>
                <a:spcPts val="6050"/>
              </a:lnSpc>
              <a:buNone/>
            </a:pPr>
            <a:r>
              <a:rPr lang="en-US" sz="4850" dirty="0">
                <a:solidFill>
                  <a:srgbClr val="1B1B27"/>
                </a:solidFill>
                <a:latin typeface="Raleway" pitchFamily="34" charset="0"/>
                <a:ea typeface="Raleway" pitchFamily="34" charset="-122"/>
                <a:cs typeface="Raleway" pitchFamily="34" charset="-120"/>
              </a:rPr>
              <a:t>Technologies</a:t>
            </a:r>
            <a:endParaRPr lang="en-US" sz="4850" dirty="0"/>
          </a:p>
        </p:txBody>
      </p:sp>
      <p:sp>
        <p:nvSpPr>
          <p:cNvPr id="3" name="Text 1"/>
          <p:cNvSpPr/>
          <p:nvPr/>
        </p:nvSpPr>
        <p:spPr>
          <a:xfrm>
            <a:off x="864037" y="4549854"/>
            <a:ext cx="12902327"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4" name="מלבן 3">
            <a:extLst>
              <a:ext uri="{FF2B5EF4-FFF2-40B4-BE49-F238E27FC236}">
                <a16:creationId xmlns:a16="http://schemas.microsoft.com/office/drawing/2014/main" id="{3E70C95E-C03D-E2E6-0F5E-52BE952475DF}"/>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10778490" y="2655570"/>
            <a:ext cx="2217420" cy="2918460"/>
          </a:xfrm>
          <a:prstGeom prst="rect">
            <a:avLst/>
          </a:prstGeom>
        </p:spPr>
      </p:pic>
      <p:sp>
        <p:nvSpPr>
          <p:cNvPr id="4" name="Text 0"/>
          <p:cNvSpPr/>
          <p:nvPr/>
        </p:nvSpPr>
        <p:spPr>
          <a:xfrm>
            <a:off x="864037" y="2753797"/>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ChatGPT API</a:t>
            </a:r>
            <a:endParaRPr lang="en-US" sz="4850" dirty="0"/>
          </a:p>
        </p:txBody>
      </p:sp>
      <p:sp>
        <p:nvSpPr>
          <p:cNvPr id="5" name="Text 1"/>
          <p:cNvSpPr/>
          <p:nvPr/>
        </p:nvSpPr>
        <p:spPr>
          <a:xfrm>
            <a:off x="864037" y="3895606"/>
            <a:ext cx="7415927" cy="158019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The ChatGPT API is a tool that developers can use to add conversation abilities to apps and services. It's powered by advanced artificial intelligence, allowing it to understand and respond to text inputs in a way that feels natural and human-like.</a:t>
            </a:r>
            <a:endParaRPr lang="en-US" sz="1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44510" y="664250"/>
            <a:ext cx="8898580" cy="754023"/>
          </a:xfrm>
          <a:prstGeom prst="rect">
            <a:avLst/>
          </a:prstGeom>
          <a:noFill/>
          <a:ln/>
        </p:spPr>
        <p:txBody>
          <a:bodyPr wrap="none" lIns="0" tIns="0" rIns="0" bIns="0" rtlCol="0" anchor="t"/>
          <a:lstStyle/>
          <a:p>
            <a:pPr marL="0" indent="0">
              <a:lnSpc>
                <a:spcPts val="5900"/>
              </a:lnSpc>
              <a:buNone/>
            </a:pPr>
            <a:r>
              <a:rPr lang="en-US" sz="4750" dirty="0">
                <a:solidFill>
                  <a:srgbClr val="1B1B27"/>
                </a:solidFill>
                <a:latin typeface="Raleway" pitchFamily="34" charset="0"/>
                <a:ea typeface="Raleway" pitchFamily="34" charset="-122"/>
                <a:cs typeface="Raleway" pitchFamily="34" charset="-120"/>
              </a:rPr>
              <a:t>Next.js - MongoDB Architecture</a:t>
            </a:r>
            <a:endParaRPr lang="en-US" sz="4750" dirty="0"/>
          </a:p>
        </p:txBody>
      </p:sp>
      <p:sp>
        <p:nvSpPr>
          <p:cNvPr id="3" name="Text 1"/>
          <p:cNvSpPr/>
          <p:nvPr/>
        </p:nvSpPr>
        <p:spPr>
          <a:xfrm>
            <a:off x="844510" y="2021443"/>
            <a:ext cx="2793802" cy="376952"/>
          </a:xfrm>
          <a:prstGeom prst="rect">
            <a:avLst/>
          </a:prstGeom>
          <a:noFill/>
          <a:ln/>
        </p:spPr>
        <p:txBody>
          <a:bodyPr wrap="none" lIns="0" tIns="0" rIns="0" bIns="0" rtlCol="0" anchor="t"/>
          <a:lstStyle/>
          <a:p>
            <a:pPr marL="0" indent="0" algn="l" rtl="0">
              <a:lnSpc>
                <a:spcPts val="2950"/>
              </a:lnSpc>
              <a:buNone/>
            </a:pPr>
            <a:r>
              <a:rPr lang="en-US" sz="2350" dirty="0">
                <a:solidFill>
                  <a:srgbClr val="1B1B27"/>
                </a:solidFill>
                <a:latin typeface="Raleway" pitchFamily="34" charset="0"/>
                <a:ea typeface="Raleway" pitchFamily="34" charset="-122"/>
                <a:cs typeface="Raleway" pitchFamily="34" charset="-120"/>
              </a:rPr>
              <a:t>MongoDB</a:t>
            </a:r>
            <a:endParaRPr lang="en-US" sz="2350" dirty="0"/>
          </a:p>
        </p:txBody>
      </p:sp>
      <p:sp>
        <p:nvSpPr>
          <p:cNvPr id="4" name="Text 2"/>
          <p:cNvSpPr/>
          <p:nvPr/>
        </p:nvSpPr>
        <p:spPr>
          <a:xfrm>
            <a:off x="844510" y="2639616"/>
            <a:ext cx="2793802" cy="1158359"/>
          </a:xfrm>
          <a:prstGeom prst="rect">
            <a:avLst/>
          </a:prstGeom>
          <a:noFill/>
          <a:ln/>
        </p:spPr>
        <p:txBody>
          <a:bodyPr wrap="square" lIns="0" tIns="0" rIns="0" bIns="0" rtlCol="0" anchor="t"/>
          <a:lstStyle/>
          <a:p>
            <a:pPr marL="0" indent="0" algn="l" rtl="0">
              <a:lnSpc>
                <a:spcPts val="3000"/>
              </a:lnSpc>
              <a:buNone/>
            </a:pPr>
            <a:r>
              <a:rPr lang="en-US" sz="1900" dirty="0">
                <a:solidFill>
                  <a:srgbClr val="3C3939"/>
                </a:solidFill>
                <a:latin typeface="Roboto" pitchFamily="34" charset="0"/>
                <a:ea typeface="Roboto" pitchFamily="34" charset="-122"/>
                <a:cs typeface="Roboto" pitchFamily="34" charset="-120"/>
              </a:rPr>
              <a:t>A NoSQL database used for storing and managing data.</a:t>
            </a:r>
            <a:endParaRPr lang="en-US" sz="1900" dirty="0"/>
          </a:p>
        </p:txBody>
      </p:sp>
      <p:sp>
        <p:nvSpPr>
          <p:cNvPr id="5" name="Text 3"/>
          <p:cNvSpPr/>
          <p:nvPr/>
        </p:nvSpPr>
        <p:spPr>
          <a:xfrm>
            <a:off x="4234577" y="2021443"/>
            <a:ext cx="2793802" cy="376952"/>
          </a:xfrm>
          <a:prstGeom prst="rect">
            <a:avLst/>
          </a:prstGeom>
          <a:noFill/>
          <a:ln/>
        </p:spPr>
        <p:txBody>
          <a:bodyPr wrap="none" lIns="0" tIns="0" rIns="0" bIns="0" rtlCol="0" anchor="t"/>
          <a:lstStyle/>
          <a:p>
            <a:pPr marL="0" indent="0" algn="l" rtl="0">
              <a:lnSpc>
                <a:spcPts val="2950"/>
              </a:lnSpc>
              <a:buNone/>
            </a:pPr>
            <a:r>
              <a:rPr lang="en-US" sz="2350" dirty="0">
                <a:solidFill>
                  <a:srgbClr val="1B1B27"/>
                </a:solidFill>
                <a:latin typeface="Raleway" pitchFamily="34" charset="0"/>
                <a:ea typeface="Raleway" pitchFamily="34" charset="-122"/>
                <a:cs typeface="Raleway" pitchFamily="34" charset="-120"/>
              </a:rPr>
              <a:t>Next.js</a:t>
            </a:r>
            <a:endParaRPr lang="en-US" sz="2350" dirty="0"/>
          </a:p>
        </p:txBody>
      </p:sp>
      <p:sp>
        <p:nvSpPr>
          <p:cNvPr id="6" name="Text 4"/>
          <p:cNvSpPr/>
          <p:nvPr/>
        </p:nvSpPr>
        <p:spPr>
          <a:xfrm>
            <a:off x="4234577" y="2639616"/>
            <a:ext cx="2793802" cy="1158359"/>
          </a:xfrm>
          <a:prstGeom prst="rect">
            <a:avLst/>
          </a:prstGeom>
          <a:noFill/>
          <a:ln/>
        </p:spPr>
        <p:txBody>
          <a:bodyPr wrap="square" lIns="0" tIns="0" rIns="0" bIns="0" rtlCol="0" anchor="t"/>
          <a:lstStyle/>
          <a:p>
            <a:pPr marL="0" indent="0" algn="l" rtl="0">
              <a:lnSpc>
                <a:spcPts val="3000"/>
              </a:lnSpc>
              <a:buNone/>
            </a:pPr>
            <a:r>
              <a:rPr lang="en-US" sz="1900" dirty="0">
                <a:solidFill>
                  <a:srgbClr val="3C3939"/>
                </a:solidFill>
                <a:latin typeface="Roboto" pitchFamily="34" charset="0"/>
                <a:ea typeface="Roboto" pitchFamily="34" charset="-122"/>
                <a:cs typeface="Roboto" pitchFamily="34" charset="-120"/>
              </a:rPr>
              <a:t>A React framework for building server-side rendered applications.</a:t>
            </a:r>
            <a:endParaRPr lang="en-US" sz="1900" dirty="0"/>
          </a:p>
        </p:txBody>
      </p:sp>
      <p:sp>
        <p:nvSpPr>
          <p:cNvPr id="7" name="Text 5"/>
          <p:cNvSpPr/>
          <p:nvPr/>
        </p:nvSpPr>
        <p:spPr>
          <a:xfrm>
            <a:off x="7624643" y="2021443"/>
            <a:ext cx="2793802" cy="376952"/>
          </a:xfrm>
          <a:prstGeom prst="rect">
            <a:avLst/>
          </a:prstGeom>
          <a:noFill/>
          <a:ln/>
        </p:spPr>
        <p:txBody>
          <a:bodyPr wrap="none" lIns="0" tIns="0" rIns="0" bIns="0" rtlCol="0" anchor="t"/>
          <a:lstStyle/>
          <a:p>
            <a:pPr marL="0" indent="0" algn="l" rtl="0">
              <a:lnSpc>
                <a:spcPts val="2950"/>
              </a:lnSpc>
              <a:buNone/>
            </a:pPr>
            <a:r>
              <a:rPr lang="en-US" sz="2350" dirty="0">
                <a:solidFill>
                  <a:srgbClr val="1B1B27"/>
                </a:solidFill>
                <a:latin typeface="Raleway" pitchFamily="34" charset="0"/>
                <a:ea typeface="Raleway" pitchFamily="34" charset="-122"/>
                <a:cs typeface="Raleway" pitchFamily="34" charset="-120"/>
              </a:rPr>
              <a:t>React</a:t>
            </a:r>
            <a:endParaRPr lang="en-US" sz="2350" dirty="0"/>
          </a:p>
        </p:txBody>
      </p:sp>
      <p:sp>
        <p:nvSpPr>
          <p:cNvPr id="8" name="Text 6"/>
          <p:cNvSpPr/>
          <p:nvPr/>
        </p:nvSpPr>
        <p:spPr>
          <a:xfrm>
            <a:off x="7624643" y="2639616"/>
            <a:ext cx="2793802" cy="772239"/>
          </a:xfrm>
          <a:prstGeom prst="rect">
            <a:avLst/>
          </a:prstGeom>
          <a:noFill/>
          <a:ln/>
        </p:spPr>
        <p:txBody>
          <a:bodyPr wrap="square" lIns="0" tIns="0" rIns="0" bIns="0" rtlCol="0" anchor="t"/>
          <a:lstStyle/>
          <a:p>
            <a:pPr marL="0" indent="0" algn="l" rtl="0">
              <a:lnSpc>
                <a:spcPts val="3000"/>
              </a:lnSpc>
              <a:buNone/>
            </a:pPr>
            <a:r>
              <a:rPr lang="en-US" sz="1900" dirty="0">
                <a:solidFill>
                  <a:srgbClr val="3C3939"/>
                </a:solidFill>
                <a:latin typeface="Roboto" pitchFamily="34" charset="0"/>
                <a:ea typeface="Roboto" pitchFamily="34" charset="-122"/>
                <a:cs typeface="Roboto" pitchFamily="34" charset="-120"/>
              </a:rPr>
              <a:t>A JavaScript library for building user interfaces.</a:t>
            </a:r>
            <a:endParaRPr lang="en-US" sz="1900" dirty="0"/>
          </a:p>
        </p:txBody>
      </p:sp>
      <p:sp>
        <p:nvSpPr>
          <p:cNvPr id="9" name="Text 7"/>
          <p:cNvSpPr/>
          <p:nvPr/>
        </p:nvSpPr>
        <p:spPr>
          <a:xfrm>
            <a:off x="11014710" y="2021443"/>
            <a:ext cx="2793802" cy="376952"/>
          </a:xfrm>
          <a:prstGeom prst="rect">
            <a:avLst/>
          </a:prstGeom>
          <a:noFill/>
          <a:ln/>
        </p:spPr>
        <p:txBody>
          <a:bodyPr wrap="none" lIns="0" tIns="0" rIns="0" bIns="0" rtlCol="0" anchor="t"/>
          <a:lstStyle/>
          <a:p>
            <a:pPr marL="0" indent="0" algn="l" rtl="0">
              <a:lnSpc>
                <a:spcPts val="2950"/>
              </a:lnSpc>
              <a:buNone/>
            </a:pPr>
            <a:r>
              <a:rPr lang="en-US" sz="2350" dirty="0">
                <a:solidFill>
                  <a:srgbClr val="1B1B27"/>
                </a:solidFill>
                <a:latin typeface="Raleway" pitchFamily="34" charset="0"/>
                <a:ea typeface="Raleway" pitchFamily="34" charset="-122"/>
                <a:cs typeface="Raleway" pitchFamily="34" charset="-120"/>
              </a:rPr>
              <a:t>Node.js</a:t>
            </a:r>
            <a:endParaRPr lang="en-US" sz="2350" dirty="0"/>
          </a:p>
        </p:txBody>
      </p:sp>
      <p:sp>
        <p:nvSpPr>
          <p:cNvPr id="10" name="Text 8"/>
          <p:cNvSpPr/>
          <p:nvPr/>
        </p:nvSpPr>
        <p:spPr>
          <a:xfrm>
            <a:off x="11014710" y="2639616"/>
            <a:ext cx="2793802" cy="1158359"/>
          </a:xfrm>
          <a:prstGeom prst="rect">
            <a:avLst/>
          </a:prstGeom>
          <a:noFill/>
          <a:ln/>
        </p:spPr>
        <p:txBody>
          <a:bodyPr wrap="square" lIns="0" tIns="0" rIns="0" bIns="0" rtlCol="0" anchor="t"/>
          <a:lstStyle/>
          <a:p>
            <a:pPr marL="0" indent="0" algn="l" rtl="0">
              <a:lnSpc>
                <a:spcPts val="3000"/>
              </a:lnSpc>
              <a:buNone/>
            </a:pPr>
            <a:r>
              <a:rPr lang="en-US" sz="1900" dirty="0">
                <a:solidFill>
                  <a:srgbClr val="3C3939"/>
                </a:solidFill>
                <a:latin typeface="Roboto" pitchFamily="34" charset="0"/>
                <a:ea typeface="Roboto" pitchFamily="34" charset="-122"/>
                <a:cs typeface="Roboto" pitchFamily="34" charset="-120"/>
              </a:rPr>
              <a:t>A JavaScript runtime environment for building server-side applications.</a:t>
            </a:r>
            <a:endParaRPr lang="en-US" sz="1900" dirty="0"/>
          </a:p>
        </p:txBody>
      </p:sp>
      <p:pic>
        <p:nvPicPr>
          <p:cNvPr id="11" name="Image 0" descr="preencoded.png"/>
          <p:cNvPicPr>
            <a:picLocks noChangeAspect="1"/>
          </p:cNvPicPr>
          <p:nvPr/>
        </p:nvPicPr>
        <p:blipFill>
          <a:blip r:embed="rId3"/>
          <a:stretch>
            <a:fillRect/>
          </a:stretch>
        </p:blipFill>
        <p:spPr>
          <a:xfrm>
            <a:off x="4495800" y="4441388"/>
            <a:ext cx="5638800" cy="2895600"/>
          </a:xfrm>
          <a:prstGeom prst="rect">
            <a:avLst/>
          </a:prstGeom>
        </p:spPr>
      </p:pic>
      <p:sp>
        <p:nvSpPr>
          <p:cNvPr id="12" name="מלבן 11">
            <a:extLst>
              <a:ext uri="{FF2B5EF4-FFF2-40B4-BE49-F238E27FC236}">
                <a16:creationId xmlns:a16="http://schemas.microsoft.com/office/drawing/2014/main" id="{3BD566EE-D9AA-6F47-CEF2-769B2B385599}"/>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64037" y="774859"/>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Vercel</a:t>
            </a:r>
            <a:endParaRPr lang="en-US" sz="4850" dirty="0"/>
          </a:p>
        </p:txBody>
      </p:sp>
      <p:sp>
        <p:nvSpPr>
          <p:cNvPr id="3" name="Text 1"/>
          <p:cNvSpPr/>
          <p:nvPr/>
        </p:nvSpPr>
        <p:spPr>
          <a:xfrm>
            <a:off x="864037" y="2040136"/>
            <a:ext cx="12902327" cy="118514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Vercel deployment provides an easy way to host web applications, giving developers a seamless experience from code to production. This cloud platform uses its global edge network to ensure static content delivery and optimal performance.</a:t>
            </a:r>
            <a:endParaRPr lang="en-US" sz="1900" dirty="0"/>
          </a:p>
        </p:txBody>
      </p:sp>
      <p:pic>
        <p:nvPicPr>
          <p:cNvPr id="4" name="Image 0" descr="preencoded.png"/>
          <p:cNvPicPr>
            <a:picLocks noChangeAspect="1"/>
          </p:cNvPicPr>
          <p:nvPr/>
        </p:nvPicPr>
        <p:blipFill>
          <a:blip r:embed="rId3"/>
          <a:stretch>
            <a:fillRect/>
          </a:stretch>
        </p:blipFill>
        <p:spPr>
          <a:xfrm>
            <a:off x="3246001" y="3661172"/>
            <a:ext cx="8138279" cy="2962632"/>
          </a:xfrm>
          <a:prstGeom prst="rect">
            <a:avLst/>
          </a:prstGeom>
        </p:spPr>
      </p:pic>
      <p:sp>
        <p:nvSpPr>
          <p:cNvPr id="5" name="Text 2"/>
          <p:cNvSpPr/>
          <p:nvPr/>
        </p:nvSpPr>
        <p:spPr>
          <a:xfrm>
            <a:off x="864037" y="7059692"/>
            <a:ext cx="12902327" cy="395049"/>
          </a:xfrm>
          <a:prstGeom prst="rect">
            <a:avLst/>
          </a:prstGeom>
          <a:noFill/>
          <a:ln/>
        </p:spPr>
        <p:txBody>
          <a:bodyPr wrap="none" lIns="0" tIns="0" rIns="0" bIns="0" rtlCol="0" anchor="t"/>
          <a:lstStyle/>
          <a:p>
            <a:pPr marL="0" indent="0" algn="l" rtl="0">
              <a:lnSpc>
                <a:spcPts val="3100"/>
              </a:lnSpc>
              <a:buNone/>
            </a:pPr>
            <a:endParaRPr lang="en-US" sz="1900" dirty="0"/>
          </a:p>
        </p:txBody>
      </p:sp>
      <p:sp>
        <p:nvSpPr>
          <p:cNvPr id="6" name="מלבן 5">
            <a:extLst>
              <a:ext uri="{FF2B5EF4-FFF2-40B4-BE49-F238E27FC236}">
                <a16:creationId xmlns:a16="http://schemas.microsoft.com/office/drawing/2014/main" id="{F400AB36-06E0-65CD-85A9-8666EEA74D23}"/>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64037" y="939284"/>
            <a:ext cx="6172200" cy="771525"/>
          </a:xfrm>
          <a:prstGeom prst="rect">
            <a:avLst/>
          </a:prstGeom>
          <a:noFill/>
          <a:ln/>
        </p:spPr>
        <p:txBody>
          <a:bodyPr wrap="none" lIns="0" tIns="0" rIns="0" bIns="0" rtlCol="0" anchor="t"/>
          <a:lstStyle/>
          <a:p>
            <a:pPr marL="0" indent="0" algn="l">
              <a:lnSpc>
                <a:spcPts val="6050"/>
              </a:lnSpc>
              <a:buNone/>
            </a:pPr>
            <a:r>
              <a:rPr lang="en-US" sz="4850" dirty="0">
                <a:solidFill>
                  <a:srgbClr val="1B1B27"/>
                </a:solidFill>
                <a:latin typeface="Raleway" pitchFamily="34" charset="0"/>
                <a:ea typeface="Raleway" pitchFamily="34" charset="-122"/>
                <a:cs typeface="Raleway" pitchFamily="34" charset="-120"/>
              </a:rPr>
              <a:t>Architecture</a:t>
            </a:r>
            <a:endParaRPr lang="en-US" sz="4850" dirty="0"/>
          </a:p>
        </p:txBody>
      </p:sp>
      <p:sp>
        <p:nvSpPr>
          <p:cNvPr id="4" name="Text 1"/>
          <p:cNvSpPr/>
          <p:nvPr/>
        </p:nvSpPr>
        <p:spPr>
          <a:xfrm>
            <a:off x="864037" y="6895267"/>
            <a:ext cx="12902327"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3" name="מלבן 2">
            <a:extLst>
              <a:ext uri="{FF2B5EF4-FFF2-40B4-BE49-F238E27FC236}">
                <a16:creationId xmlns:a16="http://schemas.microsoft.com/office/drawing/2014/main" id="{A66E09BB-E929-D817-B3E1-70D9DCE61F30}"/>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7" name="קבוצה 6">
            <a:extLst>
              <a:ext uri="{FF2B5EF4-FFF2-40B4-BE49-F238E27FC236}">
                <a16:creationId xmlns:a16="http://schemas.microsoft.com/office/drawing/2014/main" id="{E0A8C406-43E4-DF0D-97F0-D0A6EEB4ADF7}"/>
              </a:ext>
            </a:extLst>
          </p:cNvPr>
          <p:cNvGrpSpPr/>
          <p:nvPr/>
        </p:nvGrpSpPr>
        <p:grpSpPr>
          <a:xfrm>
            <a:off x="1712891" y="2305491"/>
            <a:ext cx="10952075" cy="4589776"/>
            <a:chOff x="1712891" y="2305491"/>
            <a:chExt cx="10952075" cy="4589776"/>
          </a:xfrm>
        </p:grpSpPr>
        <p:pic>
          <p:nvPicPr>
            <p:cNvPr id="5" name="Picture 1" descr="A diagram of a server&#10;&#10;Description automatically generated">
              <a:extLst>
                <a:ext uri="{FF2B5EF4-FFF2-40B4-BE49-F238E27FC236}">
                  <a16:creationId xmlns:a16="http://schemas.microsoft.com/office/drawing/2014/main" id="{DFA7570A-2230-2B5D-4699-5DDEC9282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891" y="2305491"/>
              <a:ext cx="10952075" cy="4589776"/>
            </a:xfrm>
            <a:prstGeom prst="rect">
              <a:avLst/>
            </a:prstGeom>
          </p:spPr>
        </p:pic>
        <p:sp>
          <p:nvSpPr>
            <p:cNvPr id="6" name="מלבן 5">
              <a:extLst>
                <a:ext uri="{FF2B5EF4-FFF2-40B4-BE49-F238E27FC236}">
                  <a16:creationId xmlns:a16="http://schemas.microsoft.com/office/drawing/2014/main" id="{598B7051-45AB-AA8B-5C1A-9E62B0976F8E}"/>
                </a:ext>
              </a:extLst>
            </p:cNvPr>
            <p:cNvSpPr/>
            <p:nvPr/>
          </p:nvSpPr>
          <p:spPr>
            <a:xfrm>
              <a:off x="7387200" y="3398400"/>
              <a:ext cx="950400" cy="22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3" name="Text 0"/>
          <p:cNvSpPr/>
          <p:nvPr/>
        </p:nvSpPr>
        <p:spPr>
          <a:xfrm>
            <a:off x="-765066" y="834399"/>
            <a:ext cx="5587127" cy="771525"/>
          </a:xfrm>
          <a:prstGeom prst="rect">
            <a:avLst/>
          </a:prstGeom>
          <a:noFill/>
          <a:ln/>
        </p:spPr>
        <p:txBody>
          <a:bodyPr wrap="none" lIns="0" tIns="0" rIns="0" bIns="0" rtlCol="0" anchor="t"/>
          <a:lstStyle/>
          <a:p>
            <a:pPr marL="0" indent="0">
              <a:lnSpc>
                <a:spcPts val="6050"/>
              </a:lnSpc>
              <a:buNone/>
            </a:pPr>
            <a:r>
              <a:rPr lang="en-US" sz="4850" dirty="0">
                <a:solidFill>
                  <a:srgbClr val="1B1B27"/>
                </a:solidFill>
                <a:latin typeface="Raleway" pitchFamily="34" charset="0"/>
                <a:ea typeface="Raleway" pitchFamily="34" charset="-122"/>
                <a:cs typeface="Raleway" pitchFamily="34" charset="-120"/>
              </a:rPr>
              <a:t>Class Diagram</a:t>
            </a:r>
            <a:endParaRPr lang="en-US" sz="4850" dirty="0"/>
          </a:p>
        </p:txBody>
      </p:sp>
      <p:pic>
        <p:nvPicPr>
          <p:cNvPr id="18" name="תמונה 17" descr="תמונה שמכילה טקסט, צילום מסך, תרשים, עיגול&#10;&#10;התיאור נוצר באופן אוטומטי">
            <a:extLst>
              <a:ext uri="{FF2B5EF4-FFF2-40B4-BE49-F238E27FC236}">
                <a16:creationId xmlns:a16="http://schemas.microsoft.com/office/drawing/2014/main" id="{F46CA9F2-7006-182B-D71C-FE06D424278B}"/>
              </a:ext>
            </a:extLst>
          </p:cNvPr>
          <p:cNvPicPr>
            <a:picLocks noChangeAspect="1"/>
          </p:cNvPicPr>
          <p:nvPr/>
        </p:nvPicPr>
        <p:blipFill>
          <a:blip r:embed="rId3"/>
          <a:stretch>
            <a:fillRect/>
          </a:stretch>
        </p:blipFill>
        <p:spPr>
          <a:xfrm>
            <a:off x="6342743" y="0"/>
            <a:ext cx="8287657" cy="8232253"/>
          </a:xfrm>
          <a:prstGeom prst="rect">
            <a:avLst/>
          </a:prstGeom>
        </p:spPr>
      </p:pic>
      <p:grpSp>
        <p:nvGrpSpPr>
          <p:cNvPr id="26" name="קבוצה 25">
            <a:extLst>
              <a:ext uri="{FF2B5EF4-FFF2-40B4-BE49-F238E27FC236}">
                <a16:creationId xmlns:a16="http://schemas.microsoft.com/office/drawing/2014/main" id="{D967D954-A87A-B58D-4209-4386D7E5BE4C}"/>
              </a:ext>
            </a:extLst>
          </p:cNvPr>
          <p:cNvGrpSpPr/>
          <p:nvPr/>
        </p:nvGrpSpPr>
        <p:grpSpPr>
          <a:xfrm>
            <a:off x="7315200" y="6284685"/>
            <a:ext cx="6066098" cy="1873914"/>
            <a:chOff x="7315200" y="6284685"/>
            <a:chExt cx="6066098" cy="1873914"/>
          </a:xfrm>
        </p:grpSpPr>
        <p:sp>
          <p:nvSpPr>
            <p:cNvPr id="4" name="Text 1"/>
            <p:cNvSpPr/>
            <p:nvPr/>
          </p:nvSpPr>
          <p:spPr>
            <a:xfrm>
              <a:off x="7794171" y="7763550"/>
              <a:ext cx="5587127" cy="395049"/>
            </a:xfrm>
            <a:prstGeom prst="rect">
              <a:avLst/>
            </a:prstGeom>
            <a:noFill/>
            <a:ln/>
          </p:spPr>
          <p:txBody>
            <a:bodyPr wrap="none" lIns="0" tIns="0" rIns="0" bIns="0" rtlCol="0" anchor="t"/>
            <a:lstStyle/>
            <a:p>
              <a:pPr marL="0" indent="0">
                <a:lnSpc>
                  <a:spcPts val="3100"/>
                </a:lnSpc>
                <a:buNone/>
              </a:pPr>
              <a:endParaRPr lang="en-US" sz="1900" dirty="0"/>
            </a:p>
          </p:txBody>
        </p:sp>
        <p:grpSp>
          <p:nvGrpSpPr>
            <p:cNvPr id="25" name="קבוצה 24">
              <a:extLst>
                <a:ext uri="{FF2B5EF4-FFF2-40B4-BE49-F238E27FC236}">
                  <a16:creationId xmlns:a16="http://schemas.microsoft.com/office/drawing/2014/main" id="{55D1AA54-3B5A-E386-DB4A-0B65809F351D}"/>
                </a:ext>
              </a:extLst>
            </p:cNvPr>
            <p:cNvGrpSpPr/>
            <p:nvPr/>
          </p:nvGrpSpPr>
          <p:grpSpPr>
            <a:xfrm>
              <a:off x="7315200" y="6284685"/>
              <a:ext cx="3519714" cy="1683658"/>
              <a:chOff x="7315200" y="6284685"/>
              <a:chExt cx="3519714" cy="1683658"/>
            </a:xfrm>
          </p:grpSpPr>
          <p:grpSp>
            <p:nvGrpSpPr>
              <p:cNvPr id="22" name="קבוצה 21">
                <a:extLst>
                  <a:ext uri="{FF2B5EF4-FFF2-40B4-BE49-F238E27FC236}">
                    <a16:creationId xmlns:a16="http://schemas.microsoft.com/office/drawing/2014/main" id="{3094742E-2DF2-0860-2364-A09906877949}"/>
                  </a:ext>
                </a:extLst>
              </p:cNvPr>
              <p:cNvGrpSpPr/>
              <p:nvPr/>
            </p:nvGrpSpPr>
            <p:grpSpPr>
              <a:xfrm>
                <a:off x="7315200" y="6284685"/>
                <a:ext cx="3519714" cy="1683658"/>
                <a:chOff x="7315200" y="6284685"/>
                <a:chExt cx="3519714" cy="1683658"/>
              </a:xfrm>
            </p:grpSpPr>
            <p:sp>
              <p:nvSpPr>
                <p:cNvPr id="19" name="מלבן 18">
                  <a:extLst>
                    <a:ext uri="{FF2B5EF4-FFF2-40B4-BE49-F238E27FC236}">
                      <a16:creationId xmlns:a16="http://schemas.microsoft.com/office/drawing/2014/main" id="{A744B765-C231-8A6B-11F4-0D63DAC72F67}"/>
                    </a:ext>
                  </a:extLst>
                </p:cNvPr>
                <p:cNvSpPr/>
                <p:nvPr/>
              </p:nvSpPr>
              <p:spPr>
                <a:xfrm>
                  <a:off x="7910286" y="7126514"/>
                  <a:ext cx="2924628" cy="841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0" name="מלבן 19">
                  <a:extLst>
                    <a:ext uri="{FF2B5EF4-FFF2-40B4-BE49-F238E27FC236}">
                      <a16:creationId xmlns:a16="http://schemas.microsoft.com/office/drawing/2014/main" id="{4477AB1F-F821-8A62-6815-C6F7FBB958A4}"/>
                    </a:ext>
                  </a:extLst>
                </p:cNvPr>
                <p:cNvSpPr/>
                <p:nvPr/>
              </p:nvSpPr>
              <p:spPr>
                <a:xfrm>
                  <a:off x="7315200" y="6441689"/>
                  <a:ext cx="957943" cy="841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 name="מלבן 20">
                  <a:extLst>
                    <a:ext uri="{FF2B5EF4-FFF2-40B4-BE49-F238E27FC236}">
                      <a16:creationId xmlns:a16="http://schemas.microsoft.com/office/drawing/2014/main" id="{14475998-A492-9F80-8C43-268327244EC6}"/>
                    </a:ext>
                  </a:extLst>
                </p:cNvPr>
                <p:cNvSpPr/>
                <p:nvPr/>
              </p:nvSpPr>
              <p:spPr>
                <a:xfrm>
                  <a:off x="7859486" y="6284685"/>
                  <a:ext cx="217714" cy="841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cxnSp>
            <p:nvCxnSpPr>
              <p:cNvPr id="24" name="מחבר ישר 23">
                <a:extLst>
                  <a:ext uri="{FF2B5EF4-FFF2-40B4-BE49-F238E27FC236}">
                    <a16:creationId xmlns:a16="http://schemas.microsoft.com/office/drawing/2014/main" id="{EC213B60-F6E1-1F32-027D-FBA0818B2AD0}"/>
                  </a:ext>
                </a:extLst>
              </p:cNvPr>
              <p:cNvCxnSpPr/>
              <p:nvPr/>
            </p:nvCxnSpPr>
            <p:spPr>
              <a:xfrm>
                <a:off x="8519886" y="7075714"/>
                <a:ext cx="0" cy="8926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06041" y="555665"/>
            <a:ext cx="5043249" cy="630436"/>
          </a:xfrm>
          <a:prstGeom prst="rect">
            <a:avLst/>
          </a:prstGeom>
          <a:noFill/>
          <a:ln/>
        </p:spPr>
        <p:txBody>
          <a:bodyPr wrap="none" lIns="0" tIns="0" rIns="0" bIns="0" rtlCol="0" anchor="t"/>
          <a:lstStyle/>
          <a:p>
            <a:pPr marL="0" indent="0" algn="l">
              <a:lnSpc>
                <a:spcPts val="4950"/>
              </a:lnSpc>
              <a:buNone/>
            </a:pPr>
            <a:r>
              <a:rPr lang="en-US" sz="3950" dirty="0">
                <a:solidFill>
                  <a:srgbClr val="1B1B27"/>
                </a:solidFill>
                <a:latin typeface="Raleway" pitchFamily="34" charset="0"/>
                <a:ea typeface="Raleway" pitchFamily="34" charset="-122"/>
                <a:cs typeface="Raleway" pitchFamily="34" charset="-120"/>
              </a:rPr>
              <a:t>Activity Diagram</a:t>
            </a:r>
            <a:endParaRPr lang="en-US" sz="3950" dirty="0"/>
          </a:p>
        </p:txBody>
      </p:sp>
      <p:sp>
        <p:nvSpPr>
          <p:cNvPr id="4" name="Text 1"/>
          <p:cNvSpPr/>
          <p:nvPr/>
        </p:nvSpPr>
        <p:spPr>
          <a:xfrm>
            <a:off x="706041" y="7351276"/>
            <a:ext cx="13218319" cy="322659"/>
          </a:xfrm>
          <a:prstGeom prst="rect">
            <a:avLst/>
          </a:prstGeom>
          <a:noFill/>
          <a:ln/>
        </p:spPr>
        <p:txBody>
          <a:bodyPr wrap="none" lIns="0" tIns="0" rIns="0" bIns="0" rtlCol="0" anchor="t"/>
          <a:lstStyle/>
          <a:p>
            <a:pPr marL="0" indent="0">
              <a:lnSpc>
                <a:spcPts val="2500"/>
              </a:lnSpc>
              <a:buNone/>
            </a:pPr>
            <a:endParaRPr lang="en-US" sz="1550" dirty="0"/>
          </a:p>
        </p:txBody>
      </p:sp>
      <p:pic>
        <p:nvPicPr>
          <p:cNvPr id="5" name="Google Shape;197;p31">
            <a:extLst>
              <a:ext uri="{FF2B5EF4-FFF2-40B4-BE49-F238E27FC236}">
                <a16:creationId xmlns:a16="http://schemas.microsoft.com/office/drawing/2014/main" id="{C9FF8C0F-BF41-25AA-B306-67A8849066DA}"/>
              </a:ext>
            </a:extLst>
          </p:cNvPr>
          <p:cNvPicPr preferRelativeResize="0"/>
          <p:nvPr/>
        </p:nvPicPr>
        <p:blipFill>
          <a:blip r:embed="rId3">
            <a:alphaModFix/>
          </a:blip>
          <a:stretch>
            <a:fillRect/>
          </a:stretch>
        </p:blipFill>
        <p:spPr>
          <a:xfrm>
            <a:off x="6043448" y="0"/>
            <a:ext cx="8586951" cy="8229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697468" y="548997"/>
            <a:ext cx="4981932" cy="622697"/>
          </a:xfrm>
          <a:prstGeom prst="rect">
            <a:avLst/>
          </a:prstGeom>
          <a:noFill/>
          <a:ln/>
        </p:spPr>
        <p:txBody>
          <a:bodyPr wrap="none" lIns="0" tIns="0" rIns="0" bIns="0" rtlCol="0" anchor="t"/>
          <a:lstStyle/>
          <a:p>
            <a:pPr marL="0" indent="0" algn="l">
              <a:lnSpc>
                <a:spcPts val="4900"/>
              </a:lnSpc>
              <a:buNone/>
            </a:pPr>
            <a:r>
              <a:rPr lang="en-US" sz="3900" dirty="0">
                <a:solidFill>
                  <a:srgbClr val="1B1B27"/>
                </a:solidFill>
                <a:latin typeface="Raleway" pitchFamily="34" charset="0"/>
                <a:ea typeface="Raleway" pitchFamily="34" charset="-122"/>
                <a:cs typeface="Raleway" pitchFamily="34" charset="-120"/>
              </a:rPr>
              <a:t>Sequence</a:t>
            </a:r>
          </a:p>
          <a:p>
            <a:pPr marL="0" indent="0" algn="l">
              <a:lnSpc>
                <a:spcPts val="4900"/>
              </a:lnSpc>
              <a:buNone/>
            </a:pPr>
            <a:r>
              <a:rPr lang="en-US" sz="3900" dirty="0">
                <a:solidFill>
                  <a:srgbClr val="1B1B27"/>
                </a:solidFill>
                <a:latin typeface="Raleway" pitchFamily="34" charset="0"/>
                <a:ea typeface="Raleway" pitchFamily="34" charset="-122"/>
                <a:cs typeface="Raleway" pitchFamily="34" charset="-120"/>
              </a:rPr>
              <a:t>Diagram</a:t>
            </a:r>
            <a:endParaRPr lang="en-US" sz="3900" dirty="0"/>
          </a:p>
        </p:txBody>
      </p:sp>
      <p:sp>
        <p:nvSpPr>
          <p:cNvPr id="4" name="Text 1"/>
          <p:cNvSpPr/>
          <p:nvPr/>
        </p:nvSpPr>
        <p:spPr>
          <a:xfrm>
            <a:off x="697468" y="7361634"/>
            <a:ext cx="13235464" cy="318849"/>
          </a:xfrm>
          <a:prstGeom prst="rect">
            <a:avLst/>
          </a:prstGeom>
          <a:noFill/>
          <a:ln/>
        </p:spPr>
        <p:txBody>
          <a:bodyPr wrap="none" lIns="0" tIns="0" rIns="0" bIns="0" rtlCol="0" anchor="t"/>
          <a:lstStyle/>
          <a:p>
            <a:pPr marL="0" indent="0">
              <a:lnSpc>
                <a:spcPts val="2500"/>
              </a:lnSpc>
              <a:buNone/>
            </a:pPr>
            <a:endParaRPr lang="en-US" sz="1550" dirty="0"/>
          </a:p>
        </p:txBody>
      </p:sp>
      <p:pic>
        <p:nvPicPr>
          <p:cNvPr id="7" name="תמונה 6" descr="תמונה שמכילה טקסט, תרשים, מקביל, מספר&#10;&#10;התיאור נוצר באופן אוטומטי">
            <a:extLst>
              <a:ext uri="{FF2B5EF4-FFF2-40B4-BE49-F238E27FC236}">
                <a16:creationId xmlns:a16="http://schemas.microsoft.com/office/drawing/2014/main" id="{173C04F1-F14C-D9DD-2708-B9B0CD526B37}"/>
              </a:ext>
            </a:extLst>
          </p:cNvPr>
          <p:cNvPicPr>
            <a:picLocks noChangeAspect="1"/>
          </p:cNvPicPr>
          <p:nvPr/>
        </p:nvPicPr>
        <p:blipFill>
          <a:blip r:embed="rId3"/>
          <a:stretch>
            <a:fillRect/>
          </a:stretch>
        </p:blipFill>
        <p:spPr>
          <a:xfrm>
            <a:off x="4818653" y="0"/>
            <a:ext cx="9811748" cy="82296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864037" y="3729038"/>
            <a:ext cx="6172200" cy="771525"/>
          </a:xfrm>
          <a:prstGeom prst="rect">
            <a:avLst/>
          </a:prstGeom>
          <a:noFill/>
          <a:ln/>
        </p:spPr>
        <p:txBody>
          <a:bodyPr wrap="none" lIns="0" tIns="0" rIns="0" bIns="0" rtlCol="0" anchor="t"/>
          <a:lstStyle/>
          <a:p>
            <a:pPr marL="0" indent="0">
              <a:lnSpc>
                <a:spcPts val="6050"/>
              </a:lnSpc>
              <a:buNone/>
            </a:pPr>
            <a:endParaRPr lang="en-US" sz="4850" dirty="0"/>
          </a:p>
        </p:txBody>
      </p:sp>
      <p:sp>
        <p:nvSpPr>
          <p:cNvPr id="3" name="Google Shape;210;p33">
            <a:extLst>
              <a:ext uri="{FF2B5EF4-FFF2-40B4-BE49-F238E27FC236}">
                <a16:creationId xmlns:a16="http://schemas.microsoft.com/office/drawing/2014/main" id="{59E76731-C6D5-988C-AE2F-122ACF3696D4}"/>
              </a:ext>
            </a:extLst>
          </p:cNvPr>
          <p:cNvSpPr txBox="1">
            <a:spLocks/>
          </p:cNvSpPr>
          <p:nvPr/>
        </p:nvSpPr>
        <p:spPr>
          <a:xfrm>
            <a:off x="311700" y="445025"/>
            <a:ext cx="8520600" cy="613200"/>
          </a:xfrm>
          <a:prstGeom prst="rect">
            <a:avLst/>
          </a:prstGeom>
        </p:spPr>
        <p:txBody>
          <a:bodyPr spcFirstLastPara="1" wrap="square" lIns="91425" tIns="91425" rIns="91425" bIns="91425" anchor="t" anchorCtr="0">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dirty="0"/>
              <a:t>Main Screen</a:t>
            </a:r>
          </a:p>
        </p:txBody>
      </p:sp>
      <p:pic>
        <p:nvPicPr>
          <p:cNvPr id="4" name="תמונה 3">
            <a:extLst>
              <a:ext uri="{FF2B5EF4-FFF2-40B4-BE49-F238E27FC236}">
                <a16:creationId xmlns:a16="http://schemas.microsoft.com/office/drawing/2014/main" id="{FAA6241A-0649-05D8-C34C-B3084143C6C8}"/>
              </a:ext>
            </a:extLst>
          </p:cNvPr>
          <p:cNvPicPr>
            <a:picLocks noChangeAspect="1"/>
          </p:cNvPicPr>
          <p:nvPr/>
        </p:nvPicPr>
        <p:blipFill>
          <a:blip r:embed="rId3"/>
          <a:stretch>
            <a:fillRect/>
          </a:stretch>
        </p:blipFill>
        <p:spPr>
          <a:xfrm>
            <a:off x="0" y="1218122"/>
            <a:ext cx="14630400" cy="6192328"/>
          </a:xfrm>
          <a:prstGeom prst="rect">
            <a:avLst/>
          </a:prstGeom>
        </p:spPr>
      </p:pic>
      <p:sp>
        <p:nvSpPr>
          <p:cNvPr id="5" name="מלבן 4">
            <a:extLst>
              <a:ext uri="{FF2B5EF4-FFF2-40B4-BE49-F238E27FC236}">
                <a16:creationId xmlns:a16="http://schemas.microsoft.com/office/drawing/2014/main" id="{0A283720-8344-A283-8041-70721E27F689}"/>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13635" y="2819900"/>
            <a:ext cx="7415927" cy="1101050"/>
          </a:xfrm>
          <a:prstGeom prst="rect">
            <a:avLst/>
          </a:prstGeom>
          <a:noFill/>
          <a:ln/>
        </p:spPr>
        <p:txBody>
          <a:bodyPr wrap="square" lIns="0" tIns="0" rIns="0" bIns="0" rtlCol="0" anchor="t"/>
          <a:lstStyle/>
          <a:p>
            <a:pPr marL="0" indent="0" algn="l" rtl="0">
              <a:lnSpc>
                <a:spcPts val="8350"/>
              </a:lnSpc>
              <a:buNone/>
            </a:pPr>
            <a:r>
              <a:rPr lang="en-US" sz="6700" dirty="0">
                <a:solidFill>
                  <a:srgbClr val="1B1B27"/>
                </a:solidFill>
                <a:latin typeface="Raleway" pitchFamily="34" charset="0"/>
                <a:ea typeface="Raleway" pitchFamily="34" charset="-122"/>
                <a:cs typeface="Raleway" pitchFamily="34" charset="-120"/>
              </a:rPr>
              <a:t>Introduction</a:t>
            </a:r>
            <a:endParaRPr lang="en-US" sz="6700" dirty="0"/>
          </a:p>
        </p:txBody>
      </p:sp>
      <p:sp>
        <p:nvSpPr>
          <p:cNvPr id="4" name="Text 1"/>
          <p:cNvSpPr/>
          <p:nvPr/>
        </p:nvSpPr>
        <p:spPr>
          <a:xfrm>
            <a:off x="864036" y="3913200"/>
            <a:ext cx="7415927" cy="118514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In today's world, getting healthcare guidance often feels like a time-burden. Waiting on hold for ages or spending hours at a clinic just to ask a quick question can be frustrating.</a:t>
            </a:r>
            <a:endParaRPr lang="en-US" sz="19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0;p33">
            <a:extLst>
              <a:ext uri="{FF2B5EF4-FFF2-40B4-BE49-F238E27FC236}">
                <a16:creationId xmlns:a16="http://schemas.microsoft.com/office/drawing/2014/main" id="{6B3DA4A0-8021-BFA3-C914-5F00B999D9B1}"/>
              </a:ext>
            </a:extLst>
          </p:cNvPr>
          <p:cNvSpPr txBox="1">
            <a:spLocks/>
          </p:cNvSpPr>
          <p:nvPr/>
        </p:nvSpPr>
        <p:spPr>
          <a:xfrm>
            <a:off x="311700" y="81094"/>
            <a:ext cx="13198050" cy="980214"/>
          </a:xfrm>
          <a:prstGeom prst="rect">
            <a:avLst/>
          </a:prstGeom>
        </p:spPr>
        <p:txBody>
          <a:bodyPr spcFirstLastPara="1" wrap="square" lIns="91425" tIns="91425" rIns="91425" bIns="91425" anchor="t" anchorCtr="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dirty="0"/>
              <a:t>Profile Page - Personal</a:t>
            </a:r>
          </a:p>
        </p:txBody>
      </p:sp>
      <p:pic>
        <p:nvPicPr>
          <p:cNvPr id="3" name="תמונה 2">
            <a:extLst>
              <a:ext uri="{FF2B5EF4-FFF2-40B4-BE49-F238E27FC236}">
                <a16:creationId xmlns:a16="http://schemas.microsoft.com/office/drawing/2014/main" id="{A5014EBF-249B-4FF1-8C24-6B2B2B60415E}"/>
              </a:ext>
            </a:extLst>
          </p:cNvPr>
          <p:cNvPicPr>
            <a:picLocks noChangeAspect="1"/>
          </p:cNvPicPr>
          <p:nvPr/>
        </p:nvPicPr>
        <p:blipFill>
          <a:blip r:embed="rId2"/>
          <a:stretch>
            <a:fillRect/>
          </a:stretch>
        </p:blipFill>
        <p:spPr>
          <a:xfrm>
            <a:off x="0" y="1122919"/>
            <a:ext cx="14630400" cy="7106681"/>
          </a:xfrm>
          <a:prstGeom prst="rect">
            <a:avLst/>
          </a:prstGeom>
        </p:spPr>
      </p:pic>
    </p:spTree>
    <p:extLst>
      <p:ext uri="{BB962C8B-B14F-4D97-AF65-F5344CB8AC3E}">
        <p14:creationId xmlns:p14="http://schemas.microsoft.com/office/powerpoint/2010/main" val="506936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0;p33">
            <a:extLst>
              <a:ext uri="{FF2B5EF4-FFF2-40B4-BE49-F238E27FC236}">
                <a16:creationId xmlns:a16="http://schemas.microsoft.com/office/drawing/2014/main" id="{47F1366F-6627-77A9-1DDC-39CEB2FF2245}"/>
              </a:ext>
            </a:extLst>
          </p:cNvPr>
          <p:cNvSpPr txBox="1">
            <a:spLocks/>
          </p:cNvSpPr>
          <p:nvPr/>
        </p:nvSpPr>
        <p:spPr>
          <a:xfrm>
            <a:off x="110320" y="309694"/>
            <a:ext cx="8520600" cy="613200"/>
          </a:xfrm>
          <a:prstGeom prst="rect">
            <a:avLst/>
          </a:prstGeom>
        </p:spPr>
        <p:txBody>
          <a:bodyPr spcFirstLastPara="1" wrap="square" lIns="91425" tIns="91425" rIns="91425" bIns="91425" anchor="t" anchorCtr="0">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a:t>Profile Page - Medical</a:t>
            </a:r>
            <a:endParaRPr lang="en-US" dirty="0"/>
          </a:p>
        </p:txBody>
      </p:sp>
      <p:pic>
        <p:nvPicPr>
          <p:cNvPr id="3" name="תמונה 2">
            <a:extLst>
              <a:ext uri="{FF2B5EF4-FFF2-40B4-BE49-F238E27FC236}">
                <a16:creationId xmlns:a16="http://schemas.microsoft.com/office/drawing/2014/main" id="{9587E07B-BC64-EBF1-6A62-852B4C877E4E}"/>
              </a:ext>
            </a:extLst>
          </p:cNvPr>
          <p:cNvPicPr>
            <a:picLocks noChangeAspect="1"/>
          </p:cNvPicPr>
          <p:nvPr/>
        </p:nvPicPr>
        <p:blipFill>
          <a:blip r:embed="rId2"/>
          <a:stretch>
            <a:fillRect/>
          </a:stretch>
        </p:blipFill>
        <p:spPr>
          <a:xfrm>
            <a:off x="0" y="1180068"/>
            <a:ext cx="14630400" cy="7049532"/>
          </a:xfrm>
          <a:prstGeom prst="rect">
            <a:avLst/>
          </a:prstGeom>
        </p:spPr>
      </p:pic>
    </p:spTree>
    <p:extLst>
      <p:ext uri="{BB962C8B-B14F-4D97-AF65-F5344CB8AC3E}">
        <p14:creationId xmlns:p14="http://schemas.microsoft.com/office/powerpoint/2010/main" val="1346009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7;p34">
            <a:extLst>
              <a:ext uri="{FF2B5EF4-FFF2-40B4-BE49-F238E27FC236}">
                <a16:creationId xmlns:a16="http://schemas.microsoft.com/office/drawing/2014/main" id="{1AC87C05-E06B-6A0A-50B9-27DA4EE3F1B6}"/>
              </a:ext>
            </a:extLst>
          </p:cNvPr>
          <p:cNvSpPr txBox="1">
            <a:spLocks/>
          </p:cNvSpPr>
          <p:nvPr/>
        </p:nvSpPr>
        <p:spPr>
          <a:xfrm>
            <a:off x="311700" y="324396"/>
            <a:ext cx="8520600" cy="613200"/>
          </a:xfrm>
          <a:prstGeom prst="rect">
            <a:avLst/>
          </a:prstGeom>
        </p:spPr>
        <p:txBody>
          <a:bodyPr spcFirstLastPara="1" wrap="square" lIns="91425" tIns="91425" rIns="91425" bIns="91425" anchor="t" anchorCtr="0">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a:t>Chat window</a:t>
            </a:r>
            <a:endParaRPr lang="en-US" dirty="0"/>
          </a:p>
        </p:txBody>
      </p:sp>
      <p:pic>
        <p:nvPicPr>
          <p:cNvPr id="3" name="תמונה 2">
            <a:extLst>
              <a:ext uri="{FF2B5EF4-FFF2-40B4-BE49-F238E27FC236}">
                <a16:creationId xmlns:a16="http://schemas.microsoft.com/office/drawing/2014/main" id="{6251E677-2AEC-84E8-AA5F-202B9C75AEB5}"/>
              </a:ext>
            </a:extLst>
          </p:cNvPr>
          <p:cNvPicPr>
            <a:picLocks noChangeAspect="1"/>
          </p:cNvPicPr>
          <p:nvPr/>
        </p:nvPicPr>
        <p:blipFill>
          <a:blip r:embed="rId2"/>
          <a:stretch>
            <a:fillRect/>
          </a:stretch>
        </p:blipFill>
        <p:spPr>
          <a:xfrm>
            <a:off x="-1" y="1175720"/>
            <a:ext cx="14630401" cy="7053879"/>
          </a:xfrm>
          <a:prstGeom prst="rect">
            <a:avLst/>
          </a:prstGeom>
        </p:spPr>
      </p:pic>
    </p:spTree>
    <p:extLst>
      <p:ext uri="{BB962C8B-B14F-4D97-AF65-F5344CB8AC3E}">
        <p14:creationId xmlns:p14="http://schemas.microsoft.com/office/powerpoint/2010/main" val="3239484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35;p36">
            <a:extLst>
              <a:ext uri="{FF2B5EF4-FFF2-40B4-BE49-F238E27FC236}">
                <a16:creationId xmlns:a16="http://schemas.microsoft.com/office/drawing/2014/main" id="{61EB4EED-C2C0-1AE8-93EB-0E475245DFF3}"/>
              </a:ext>
            </a:extLst>
          </p:cNvPr>
          <p:cNvSpPr txBox="1">
            <a:spLocks/>
          </p:cNvSpPr>
          <p:nvPr/>
        </p:nvSpPr>
        <p:spPr>
          <a:xfrm>
            <a:off x="311699" y="315283"/>
            <a:ext cx="8520600" cy="613200"/>
          </a:xfrm>
          <a:prstGeom prst="rect">
            <a:avLst/>
          </a:prstGeom>
        </p:spPr>
        <p:txBody>
          <a:bodyPr spcFirstLastPara="1" wrap="square" lIns="91425" tIns="91425" rIns="91425" bIns="91425" anchor="t" anchorCtr="0">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a:t>Registration </a:t>
            </a:r>
            <a:endParaRPr lang="en-US" dirty="0"/>
          </a:p>
        </p:txBody>
      </p:sp>
      <p:pic>
        <p:nvPicPr>
          <p:cNvPr id="5" name="תמונה 4">
            <a:extLst>
              <a:ext uri="{FF2B5EF4-FFF2-40B4-BE49-F238E27FC236}">
                <a16:creationId xmlns:a16="http://schemas.microsoft.com/office/drawing/2014/main" id="{88BE0426-A3F8-A12C-03CD-655F6D0DA466}"/>
              </a:ext>
            </a:extLst>
          </p:cNvPr>
          <p:cNvPicPr>
            <a:picLocks noChangeAspect="1"/>
          </p:cNvPicPr>
          <p:nvPr/>
        </p:nvPicPr>
        <p:blipFill>
          <a:blip r:embed="rId2"/>
          <a:stretch>
            <a:fillRect/>
          </a:stretch>
        </p:blipFill>
        <p:spPr>
          <a:xfrm>
            <a:off x="0" y="1078080"/>
            <a:ext cx="14630400" cy="7151519"/>
          </a:xfrm>
          <a:prstGeom prst="rect">
            <a:avLst/>
          </a:prstGeom>
        </p:spPr>
      </p:pic>
    </p:spTree>
    <p:extLst>
      <p:ext uri="{BB962C8B-B14F-4D97-AF65-F5344CB8AC3E}">
        <p14:creationId xmlns:p14="http://schemas.microsoft.com/office/powerpoint/2010/main" val="883756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2;p37">
            <a:extLst>
              <a:ext uri="{FF2B5EF4-FFF2-40B4-BE49-F238E27FC236}">
                <a16:creationId xmlns:a16="http://schemas.microsoft.com/office/drawing/2014/main" id="{AEA5E137-9FAD-EB1F-4615-02A109BEEFA1}"/>
              </a:ext>
            </a:extLst>
          </p:cNvPr>
          <p:cNvSpPr txBox="1">
            <a:spLocks/>
          </p:cNvSpPr>
          <p:nvPr/>
        </p:nvSpPr>
        <p:spPr>
          <a:xfrm>
            <a:off x="311700" y="202157"/>
            <a:ext cx="8520600" cy="613200"/>
          </a:xfrm>
          <a:prstGeom prst="rect">
            <a:avLst/>
          </a:prstGeom>
        </p:spPr>
        <p:txBody>
          <a:bodyPr spcFirstLastPara="1" wrap="square" lIns="91425" tIns="91425" rIns="91425" bIns="91425" anchor="t" anchorCtr="0">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a:t>Login window</a:t>
            </a:r>
            <a:endParaRPr lang="en-US" dirty="0"/>
          </a:p>
        </p:txBody>
      </p:sp>
      <p:pic>
        <p:nvPicPr>
          <p:cNvPr id="3" name="תמונה 2">
            <a:extLst>
              <a:ext uri="{FF2B5EF4-FFF2-40B4-BE49-F238E27FC236}">
                <a16:creationId xmlns:a16="http://schemas.microsoft.com/office/drawing/2014/main" id="{5F56020B-01B9-6520-5EB7-9D4AC978F32B}"/>
              </a:ext>
            </a:extLst>
          </p:cNvPr>
          <p:cNvPicPr>
            <a:picLocks noChangeAspect="1"/>
          </p:cNvPicPr>
          <p:nvPr/>
        </p:nvPicPr>
        <p:blipFill>
          <a:blip r:embed="rId2"/>
          <a:stretch>
            <a:fillRect/>
          </a:stretch>
        </p:blipFill>
        <p:spPr>
          <a:xfrm>
            <a:off x="-1" y="999173"/>
            <a:ext cx="14630401" cy="7230991"/>
          </a:xfrm>
          <a:prstGeom prst="rect">
            <a:avLst/>
          </a:prstGeom>
        </p:spPr>
      </p:pic>
    </p:spTree>
    <p:extLst>
      <p:ext uri="{BB962C8B-B14F-4D97-AF65-F5344CB8AC3E}">
        <p14:creationId xmlns:p14="http://schemas.microsoft.com/office/powerpoint/2010/main" val="618686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10648950" y="3276600"/>
            <a:ext cx="2476500" cy="1676400"/>
          </a:xfrm>
          <a:prstGeom prst="rect">
            <a:avLst/>
          </a:prstGeom>
        </p:spPr>
      </p:pic>
      <p:sp>
        <p:nvSpPr>
          <p:cNvPr id="4" name="Text 0"/>
          <p:cNvSpPr/>
          <p:nvPr/>
        </p:nvSpPr>
        <p:spPr>
          <a:xfrm>
            <a:off x="864037" y="2000964"/>
            <a:ext cx="665988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Verification And Testing</a:t>
            </a:r>
            <a:endParaRPr lang="en-US" sz="4850" dirty="0"/>
          </a:p>
        </p:txBody>
      </p:sp>
      <p:sp>
        <p:nvSpPr>
          <p:cNvPr id="5" name="Text 1"/>
          <p:cNvSpPr/>
          <p:nvPr/>
        </p:nvSpPr>
        <p:spPr>
          <a:xfrm>
            <a:off x="864037" y="3142774"/>
            <a:ext cx="7415927" cy="395049"/>
          </a:xfrm>
          <a:prstGeom prst="rect">
            <a:avLst/>
          </a:prstGeom>
          <a:noFill/>
          <a:ln/>
        </p:spPr>
        <p:txBody>
          <a:bodyPr wrap="non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Our testing strategy will be divided into two distinct components:</a:t>
            </a:r>
            <a:endParaRPr lang="en-US" sz="1900" dirty="0"/>
          </a:p>
        </p:txBody>
      </p:sp>
      <p:sp>
        <p:nvSpPr>
          <p:cNvPr id="6" name="Text 2"/>
          <p:cNvSpPr/>
          <p:nvPr/>
        </p:nvSpPr>
        <p:spPr>
          <a:xfrm>
            <a:off x="864037" y="3815477"/>
            <a:ext cx="7415927" cy="395049"/>
          </a:xfrm>
          <a:prstGeom prst="rect">
            <a:avLst/>
          </a:prstGeom>
          <a:noFill/>
          <a:ln/>
        </p:spPr>
        <p:txBody>
          <a:bodyPr wrap="non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 Frontend Testing</a:t>
            </a:r>
            <a:endParaRPr lang="en-US" sz="1900" dirty="0"/>
          </a:p>
        </p:txBody>
      </p:sp>
      <p:sp>
        <p:nvSpPr>
          <p:cNvPr id="7" name="Text 3"/>
          <p:cNvSpPr/>
          <p:nvPr/>
        </p:nvSpPr>
        <p:spPr>
          <a:xfrm>
            <a:off x="864037" y="4488180"/>
            <a:ext cx="7415927" cy="395049"/>
          </a:xfrm>
          <a:prstGeom prst="rect">
            <a:avLst/>
          </a:prstGeom>
          <a:noFill/>
          <a:ln/>
        </p:spPr>
        <p:txBody>
          <a:bodyPr wrap="non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 Backend\API Testing</a:t>
            </a:r>
            <a:endParaRPr lang="en-US" sz="1900" dirty="0"/>
          </a:p>
        </p:txBody>
      </p:sp>
      <p:sp>
        <p:nvSpPr>
          <p:cNvPr id="8" name="Text 4"/>
          <p:cNvSpPr/>
          <p:nvPr/>
        </p:nvSpPr>
        <p:spPr>
          <a:xfrm>
            <a:off x="864037" y="5160883"/>
            <a:ext cx="7415927" cy="395049"/>
          </a:xfrm>
          <a:prstGeom prst="rect">
            <a:avLst/>
          </a:prstGeom>
          <a:noFill/>
          <a:ln/>
        </p:spPr>
        <p:txBody>
          <a:bodyPr wrap="none" lIns="0" tIns="0" rIns="0" bIns="0" rtlCol="0" anchor="t"/>
          <a:lstStyle/>
          <a:p>
            <a:pPr marL="0" indent="0" algn="l" rtl="0">
              <a:lnSpc>
                <a:spcPts val="3100"/>
              </a:lnSpc>
              <a:buNone/>
            </a:pPr>
            <a:endParaRPr lang="en-US" sz="1900" dirty="0"/>
          </a:p>
        </p:txBody>
      </p:sp>
      <p:sp>
        <p:nvSpPr>
          <p:cNvPr id="9" name="Text 5"/>
          <p:cNvSpPr/>
          <p:nvPr/>
        </p:nvSpPr>
        <p:spPr>
          <a:xfrm>
            <a:off x="864037" y="5833586"/>
            <a:ext cx="7415927" cy="395049"/>
          </a:xfrm>
          <a:prstGeom prst="rect">
            <a:avLst/>
          </a:prstGeom>
          <a:noFill/>
          <a:ln/>
        </p:spPr>
        <p:txBody>
          <a:bodyPr wrap="none" lIns="0" tIns="0" rIns="0" bIns="0" rtlCol="0" anchor="t"/>
          <a:lstStyle/>
          <a:p>
            <a:pPr marL="0" indent="0" algn="l" rtl="0">
              <a:lnSpc>
                <a:spcPts val="3100"/>
              </a:lnSpc>
              <a:buNone/>
            </a:pPr>
            <a:endParaRPr lang="en-US" sz="19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2017871"/>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Git branching</a:t>
            </a:r>
            <a:endParaRPr lang="en-US" sz="4850" dirty="0"/>
          </a:p>
        </p:txBody>
      </p:sp>
      <p:pic>
        <p:nvPicPr>
          <p:cNvPr id="3" name="Image 0" descr="preencoded.png"/>
          <p:cNvPicPr>
            <a:picLocks noChangeAspect="1"/>
          </p:cNvPicPr>
          <p:nvPr/>
        </p:nvPicPr>
        <p:blipFill>
          <a:blip r:embed="rId3"/>
          <a:stretch>
            <a:fillRect/>
          </a:stretch>
        </p:blipFill>
        <p:spPr>
          <a:xfrm>
            <a:off x="864037" y="3283148"/>
            <a:ext cx="6451163" cy="987504"/>
          </a:xfrm>
          <a:prstGeom prst="rect">
            <a:avLst/>
          </a:prstGeom>
        </p:spPr>
      </p:pic>
      <p:sp>
        <p:nvSpPr>
          <p:cNvPr id="4" name="Text 1"/>
          <p:cNvSpPr/>
          <p:nvPr/>
        </p:nvSpPr>
        <p:spPr>
          <a:xfrm>
            <a:off x="1110853" y="4640937"/>
            <a:ext cx="3086100" cy="385763"/>
          </a:xfrm>
          <a:prstGeom prst="rect">
            <a:avLst/>
          </a:prstGeom>
          <a:noFill/>
          <a:ln/>
        </p:spPr>
        <p:txBody>
          <a:bodyPr wrap="none" lIns="0" tIns="0" rIns="0" bIns="0" rtlCol="0" anchor="t"/>
          <a:lstStyle/>
          <a:p>
            <a:pPr marL="0" indent="0" algn="l" rtl="0">
              <a:lnSpc>
                <a:spcPts val="3000"/>
              </a:lnSpc>
              <a:buNone/>
            </a:pPr>
            <a:r>
              <a:rPr lang="en-US" sz="2400" dirty="0">
                <a:solidFill>
                  <a:srgbClr val="3C3939"/>
                </a:solidFill>
                <a:latin typeface="Raleway" pitchFamily="34" charset="0"/>
                <a:ea typeface="Raleway" pitchFamily="34" charset="-122"/>
                <a:cs typeface="Raleway" pitchFamily="34" charset="-120"/>
              </a:rPr>
              <a:t>Staging branch</a:t>
            </a:r>
            <a:endParaRPr lang="en-US" sz="2400" dirty="0"/>
          </a:p>
        </p:txBody>
      </p:sp>
      <p:sp>
        <p:nvSpPr>
          <p:cNvPr id="5" name="Text 2"/>
          <p:cNvSpPr/>
          <p:nvPr/>
        </p:nvSpPr>
        <p:spPr>
          <a:xfrm>
            <a:off x="1110853" y="5174813"/>
            <a:ext cx="5957530" cy="790099"/>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This branch is used to develop new features and bug fixes.</a:t>
            </a:r>
            <a:endParaRPr lang="en-US" sz="1900" dirty="0"/>
          </a:p>
        </p:txBody>
      </p:sp>
      <p:pic>
        <p:nvPicPr>
          <p:cNvPr id="6" name="Image 1" descr="preencoded.png"/>
          <p:cNvPicPr>
            <a:picLocks noChangeAspect="1"/>
          </p:cNvPicPr>
          <p:nvPr/>
        </p:nvPicPr>
        <p:blipFill>
          <a:blip r:embed="rId4"/>
          <a:stretch>
            <a:fillRect/>
          </a:stretch>
        </p:blipFill>
        <p:spPr>
          <a:xfrm>
            <a:off x="7315200" y="3283148"/>
            <a:ext cx="6451163" cy="987504"/>
          </a:xfrm>
          <a:prstGeom prst="rect">
            <a:avLst/>
          </a:prstGeom>
        </p:spPr>
      </p:pic>
      <p:sp>
        <p:nvSpPr>
          <p:cNvPr id="7" name="Text 3"/>
          <p:cNvSpPr/>
          <p:nvPr/>
        </p:nvSpPr>
        <p:spPr>
          <a:xfrm>
            <a:off x="7562017" y="4640937"/>
            <a:ext cx="3086100" cy="385763"/>
          </a:xfrm>
          <a:prstGeom prst="rect">
            <a:avLst/>
          </a:prstGeom>
          <a:noFill/>
          <a:ln/>
        </p:spPr>
        <p:txBody>
          <a:bodyPr wrap="none" lIns="0" tIns="0" rIns="0" bIns="0" rtlCol="0" anchor="t"/>
          <a:lstStyle/>
          <a:p>
            <a:pPr marL="0" indent="0" algn="l" rtl="0">
              <a:lnSpc>
                <a:spcPts val="3000"/>
              </a:lnSpc>
              <a:buNone/>
            </a:pPr>
            <a:r>
              <a:rPr lang="en-US" sz="2400" dirty="0">
                <a:solidFill>
                  <a:srgbClr val="3C3939"/>
                </a:solidFill>
                <a:latin typeface="Raleway" pitchFamily="34" charset="0"/>
                <a:ea typeface="Raleway" pitchFamily="34" charset="-122"/>
                <a:cs typeface="Raleway" pitchFamily="34" charset="-120"/>
              </a:rPr>
              <a:t>Production branch</a:t>
            </a:r>
            <a:endParaRPr lang="en-US" sz="2400" dirty="0"/>
          </a:p>
        </p:txBody>
      </p:sp>
      <p:sp>
        <p:nvSpPr>
          <p:cNvPr id="8" name="Text 4"/>
          <p:cNvSpPr/>
          <p:nvPr/>
        </p:nvSpPr>
        <p:spPr>
          <a:xfrm>
            <a:off x="7562017" y="5174813"/>
            <a:ext cx="5957530" cy="790099"/>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This branch contains the live code that is deployed to users.</a:t>
            </a:r>
            <a:endParaRPr lang="en-US" sz="1900" dirty="0"/>
          </a:p>
        </p:txBody>
      </p:sp>
      <p:sp>
        <p:nvSpPr>
          <p:cNvPr id="9" name="מלבן 8">
            <a:extLst>
              <a:ext uri="{FF2B5EF4-FFF2-40B4-BE49-F238E27FC236}">
                <a16:creationId xmlns:a16="http://schemas.microsoft.com/office/drawing/2014/main" id="{ED0266F7-C455-7FC1-E713-8F4A7701D086}"/>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1434584"/>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FrontEnd Testing</a:t>
            </a:r>
            <a:endParaRPr lang="en-US" sz="4850" dirty="0"/>
          </a:p>
        </p:txBody>
      </p:sp>
      <p:sp>
        <p:nvSpPr>
          <p:cNvPr id="3" name="Text 1"/>
          <p:cNvSpPr/>
          <p:nvPr/>
        </p:nvSpPr>
        <p:spPr>
          <a:xfrm>
            <a:off x="864037" y="2699861"/>
            <a:ext cx="12902327" cy="118514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For the frontend testing of our application, we have chosen Playwright, a testing tool known for its ease of use and robust testing capabilities. Playwright excels in running automated tests written in JavaScript, allowing us to simulate real user interactions on web pages.</a:t>
            </a:r>
            <a:endParaRPr lang="en-US" sz="1900" dirty="0"/>
          </a:p>
        </p:txBody>
      </p:sp>
      <p:pic>
        <p:nvPicPr>
          <p:cNvPr id="4" name="Image 0" descr="preencoded.png"/>
          <p:cNvPicPr>
            <a:picLocks noChangeAspect="1"/>
          </p:cNvPicPr>
          <p:nvPr/>
        </p:nvPicPr>
        <p:blipFill>
          <a:blip r:embed="rId3"/>
          <a:stretch>
            <a:fillRect/>
          </a:stretch>
        </p:blipFill>
        <p:spPr>
          <a:xfrm>
            <a:off x="2175629" y="4897042"/>
            <a:ext cx="9721215" cy="1959650"/>
          </a:xfrm>
          <a:prstGeom prst="rect">
            <a:avLst/>
          </a:prstGeom>
        </p:spPr>
      </p:pic>
      <p:sp>
        <p:nvSpPr>
          <p:cNvPr id="5" name="Text 2"/>
          <p:cNvSpPr/>
          <p:nvPr/>
        </p:nvSpPr>
        <p:spPr>
          <a:xfrm>
            <a:off x="864037" y="6399967"/>
            <a:ext cx="12902327" cy="395049"/>
          </a:xfrm>
          <a:prstGeom prst="rect">
            <a:avLst/>
          </a:prstGeom>
          <a:noFill/>
          <a:ln/>
        </p:spPr>
        <p:txBody>
          <a:bodyPr wrap="none" lIns="0" tIns="0" rIns="0" bIns="0" rtlCol="0" anchor="t"/>
          <a:lstStyle/>
          <a:p>
            <a:pPr marL="0" indent="0" algn="l" rtl="0">
              <a:lnSpc>
                <a:spcPts val="3100"/>
              </a:lnSpc>
              <a:buNone/>
            </a:pPr>
            <a:endParaRPr lang="en-US" sz="1900" dirty="0"/>
          </a:p>
        </p:txBody>
      </p:sp>
      <p:sp>
        <p:nvSpPr>
          <p:cNvPr id="6" name="מלבן 5">
            <a:extLst>
              <a:ext uri="{FF2B5EF4-FFF2-40B4-BE49-F238E27FC236}">
                <a16:creationId xmlns:a16="http://schemas.microsoft.com/office/drawing/2014/main" id="{5D30E3C4-AFFB-EDBD-058E-475D0BFB9407}"/>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9915525" y="2302906"/>
            <a:ext cx="3648075" cy="3648075"/>
          </a:xfrm>
          <a:prstGeom prst="rect">
            <a:avLst/>
          </a:prstGeom>
        </p:spPr>
      </p:pic>
      <p:sp>
        <p:nvSpPr>
          <p:cNvPr id="4" name="Text 0"/>
          <p:cNvSpPr/>
          <p:nvPr/>
        </p:nvSpPr>
        <p:spPr>
          <a:xfrm>
            <a:off x="864037" y="2081093"/>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BackEnd Testing</a:t>
            </a:r>
            <a:endParaRPr lang="en-US" sz="4850" dirty="0"/>
          </a:p>
        </p:txBody>
      </p:sp>
      <p:sp>
        <p:nvSpPr>
          <p:cNvPr id="5" name="Text 1"/>
          <p:cNvSpPr/>
          <p:nvPr/>
        </p:nvSpPr>
        <p:spPr>
          <a:xfrm>
            <a:off x="864037" y="3222903"/>
            <a:ext cx="7415927" cy="158019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On the backend, we will also use Playwright’s framework to ensure the reliability and functionality of our APIs. Playwright is favored for its versatile and straightforward approach to both simple and complex test cases.</a:t>
            </a:r>
            <a:endParaRPr lang="en-US" sz="1900" dirty="0"/>
          </a:p>
        </p:txBody>
      </p:sp>
      <p:sp>
        <p:nvSpPr>
          <p:cNvPr id="6" name="Text 2"/>
          <p:cNvSpPr/>
          <p:nvPr/>
        </p:nvSpPr>
        <p:spPr>
          <a:xfrm>
            <a:off x="864037" y="5080754"/>
            <a:ext cx="7415927" cy="395049"/>
          </a:xfrm>
          <a:prstGeom prst="rect">
            <a:avLst/>
          </a:prstGeom>
          <a:noFill/>
          <a:ln/>
        </p:spPr>
        <p:txBody>
          <a:bodyPr wrap="none" lIns="0" tIns="0" rIns="0" bIns="0" rtlCol="0" anchor="t"/>
          <a:lstStyle/>
          <a:p>
            <a:pPr marL="0" indent="0" algn="l" rtl="0">
              <a:lnSpc>
                <a:spcPts val="3100"/>
              </a:lnSpc>
              <a:buNone/>
            </a:pPr>
            <a:endParaRPr lang="en-US" sz="1900" dirty="0"/>
          </a:p>
        </p:txBody>
      </p:sp>
      <p:sp>
        <p:nvSpPr>
          <p:cNvPr id="7" name="Text 3"/>
          <p:cNvSpPr/>
          <p:nvPr/>
        </p:nvSpPr>
        <p:spPr>
          <a:xfrm>
            <a:off x="864037" y="5753457"/>
            <a:ext cx="7415927" cy="395049"/>
          </a:xfrm>
          <a:prstGeom prst="rect">
            <a:avLst/>
          </a:prstGeom>
          <a:noFill/>
          <a:ln/>
        </p:spPr>
        <p:txBody>
          <a:bodyPr wrap="none" lIns="0" tIns="0" rIns="0" bIns="0" rtlCol="0" anchor="t"/>
          <a:lstStyle/>
          <a:p>
            <a:pPr marL="0" indent="0" algn="l" rtl="0">
              <a:lnSpc>
                <a:spcPts val="3100"/>
              </a:lnSpc>
              <a:buNone/>
            </a:pPr>
            <a:endParaRPr lang="en-US" sz="1900" dirty="0"/>
          </a:p>
        </p:txBody>
      </p:sp>
      <p:sp>
        <p:nvSpPr>
          <p:cNvPr id="2" name="מלבן 1">
            <a:extLst>
              <a:ext uri="{FF2B5EF4-FFF2-40B4-BE49-F238E27FC236}">
                <a16:creationId xmlns:a16="http://schemas.microsoft.com/office/drawing/2014/main" id="{2769C126-ED41-1243-022B-5A71D959AC3B}"/>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F200E5F2-BC11-7F08-4E5A-4716D0FB2EDD}"/>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תיבת טקסט 4">
            <a:extLst>
              <a:ext uri="{FF2B5EF4-FFF2-40B4-BE49-F238E27FC236}">
                <a16:creationId xmlns:a16="http://schemas.microsoft.com/office/drawing/2014/main" id="{090B36F0-37F1-266B-5CD5-69D15ABF3D03}"/>
              </a:ext>
            </a:extLst>
          </p:cNvPr>
          <p:cNvSpPr txBox="1"/>
          <p:nvPr/>
        </p:nvSpPr>
        <p:spPr>
          <a:xfrm>
            <a:off x="3689131" y="3183776"/>
            <a:ext cx="7252138" cy="1862048"/>
          </a:xfrm>
          <a:prstGeom prst="rect">
            <a:avLst/>
          </a:prstGeom>
          <a:noFill/>
        </p:spPr>
        <p:txBody>
          <a:bodyPr wrap="square" rtlCol="0">
            <a:spAutoFit/>
          </a:bodyPr>
          <a:lstStyle/>
          <a:p>
            <a:pPr algn="l" rtl="0"/>
            <a:r>
              <a:rPr lang="en-US" sz="11500" dirty="0"/>
              <a:t>Thank You! </a:t>
            </a:r>
            <a:endParaRPr lang="LID4096" sz="11500" dirty="0"/>
          </a:p>
        </p:txBody>
      </p:sp>
    </p:spTree>
    <p:extLst>
      <p:ext uri="{BB962C8B-B14F-4D97-AF65-F5344CB8AC3E}">
        <p14:creationId xmlns:p14="http://schemas.microsoft.com/office/powerpoint/2010/main" val="3394048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2562582"/>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Project Goals</a:t>
            </a:r>
            <a:endParaRPr lang="en-US" sz="4850" dirty="0"/>
          </a:p>
        </p:txBody>
      </p:sp>
      <p:sp>
        <p:nvSpPr>
          <p:cNvPr id="3" name="Text 1"/>
          <p:cNvSpPr/>
          <p:nvPr/>
        </p:nvSpPr>
        <p:spPr>
          <a:xfrm>
            <a:off x="1258967" y="3827859"/>
            <a:ext cx="12507397" cy="395049"/>
          </a:xfrm>
          <a:prstGeom prst="rect">
            <a:avLst/>
          </a:prstGeom>
          <a:noFill/>
          <a:ln/>
        </p:spPr>
        <p:txBody>
          <a:bodyPr wrap="none" lIns="0" tIns="0" rIns="0" bIns="0" rtlCol="0" anchor="t"/>
          <a:lstStyle/>
          <a:p>
            <a:pPr marL="342900" indent="-342900" algn="l" rtl="0">
              <a:lnSpc>
                <a:spcPts val="3100"/>
              </a:lnSpc>
              <a:buSzPct val="100000"/>
              <a:buChar char="•"/>
            </a:pPr>
            <a:r>
              <a:rPr lang="en-US" sz="1900" dirty="0">
                <a:ea typeface="Roboto" pitchFamily="34" charset="-122"/>
                <a:cs typeface="Roboto" pitchFamily="34" charset="-120"/>
              </a:rPr>
              <a:t>Provide an accessible and affordable healthcare solution.</a:t>
            </a:r>
            <a:endParaRPr lang="en-US" sz="1900" dirty="0"/>
          </a:p>
        </p:txBody>
      </p:sp>
      <p:sp>
        <p:nvSpPr>
          <p:cNvPr id="4" name="Text 2"/>
          <p:cNvSpPr/>
          <p:nvPr/>
        </p:nvSpPr>
        <p:spPr>
          <a:xfrm>
            <a:off x="1258964" y="4790598"/>
            <a:ext cx="12507397" cy="395049"/>
          </a:xfrm>
          <a:prstGeom prst="rect">
            <a:avLst/>
          </a:prstGeom>
          <a:noFill/>
          <a:ln/>
        </p:spPr>
        <p:txBody>
          <a:bodyPr wrap="none" lIns="0" tIns="0" rIns="0" bIns="0" rtlCol="0" anchor="t"/>
          <a:lstStyle/>
          <a:p>
            <a:pPr marL="342900" indent="-342900" algn="l" rtl="0">
              <a:lnSpc>
                <a:spcPts val="3100"/>
              </a:lnSpc>
              <a:buSzPct val="100000"/>
              <a:buChar char="•"/>
            </a:pPr>
            <a:r>
              <a:rPr lang="en-US" sz="2000" dirty="0"/>
              <a:t>Simplify the process of getting health consultation.</a:t>
            </a:r>
            <a:endParaRPr lang="en-US" sz="1900" dirty="0"/>
          </a:p>
        </p:txBody>
      </p:sp>
      <p:sp>
        <p:nvSpPr>
          <p:cNvPr id="5" name="Text 3"/>
          <p:cNvSpPr/>
          <p:nvPr/>
        </p:nvSpPr>
        <p:spPr>
          <a:xfrm>
            <a:off x="1258967" y="4790599"/>
            <a:ext cx="12507397" cy="395049"/>
          </a:xfrm>
          <a:prstGeom prst="rect">
            <a:avLst/>
          </a:prstGeom>
          <a:noFill/>
          <a:ln/>
        </p:spPr>
        <p:txBody>
          <a:bodyPr wrap="none" lIns="0" tIns="0" rIns="0" bIns="0" rtlCol="0" anchor="t"/>
          <a:lstStyle/>
          <a:p>
            <a:pPr algn="l" rtl="0">
              <a:lnSpc>
                <a:spcPts val="3100"/>
              </a:lnSpc>
              <a:buSzPct val="100000"/>
            </a:pPr>
            <a:endParaRPr lang="en-US" sz="1900" dirty="0"/>
          </a:p>
        </p:txBody>
      </p:sp>
      <p:sp>
        <p:nvSpPr>
          <p:cNvPr id="6" name="Text 4"/>
          <p:cNvSpPr/>
          <p:nvPr/>
        </p:nvSpPr>
        <p:spPr>
          <a:xfrm>
            <a:off x="1258965" y="4309229"/>
            <a:ext cx="12507397" cy="395049"/>
          </a:xfrm>
          <a:prstGeom prst="rect">
            <a:avLst/>
          </a:prstGeom>
          <a:noFill/>
          <a:ln/>
        </p:spPr>
        <p:txBody>
          <a:bodyPr wrap="none" lIns="0" tIns="0" rIns="0" bIns="0" rtlCol="0" anchor="t"/>
          <a:lstStyle/>
          <a:p>
            <a:pPr marL="342900" indent="-342900" algn="l" rtl="0">
              <a:lnSpc>
                <a:spcPts val="3100"/>
              </a:lnSpc>
              <a:buSzPct val="100000"/>
              <a:buChar char="•"/>
            </a:pPr>
            <a:r>
              <a:rPr lang="en-US" sz="2000" dirty="0"/>
              <a:t>Encourage people to take care of their health.</a:t>
            </a:r>
            <a:endParaRPr lang="en-US" sz="1900" dirty="0"/>
          </a:p>
        </p:txBody>
      </p:sp>
      <p:sp>
        <p:nvSpPr>
          <p:cNvPr id="7" name="מלבן 6">
            <a:extLst>
              <a:ext uri="{FF2B5EF4-FFF2-40B4-BE49-F238E27FC236}">
                <a16:creationId xmlns:a16="http://schemas.microsoft.com/office/drawing/2014/main" id="{BE636639-BEAB-7D75-2ABB-B970AD4BB655}"/>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Text 2">
            <a:extLst>
              <a:ext uri="{FF2B5EF4-FFF2-40B4-BE49-F238E27FC236}">
                <a16:creationId xmlns:a16="http://schemas.microsoft.com/office/drawing/2014/main" id="{633D6CE4-1A8E-EA9A-4522-018710D4B15B}"/>
              </a:ext>
            </a:extLst>
          </p:cNvPr>
          <p:cNvSpPr/>
          <p:nvPr/>
        </p:nvSpPr>
        <p:spPr>
          <a:xfrm>
            <a:off x="1258967" y="5271967"/>
            <a:ext cx="12507397" cy="395049"/>
          </a:xfrm>
          <a:prstGeom prst="rect">
            <a:avLst/>
          </a:prstGeom>
          <a:noFill/>
          <a:ln/>
        </p:spPr>
        <p:txBody>
          <a:bodyPr wrap="none" lIns="0" tIns="0" rIns="0" bIns="0" rtlCol="0" anchor="t"/>
          <a:lstStyle/>
          <a:p>
            <a:pPr marL="342900" indent="-342900" algn="l" rtl="0">
              <a:lnSpc>
                <a:spcPts val="3100"/>
              </a:lnSpc>
              <a:buSzPct val="100000"/>
              <a:buChar char="•"/>
            </a:pPr>
            <a:r>
              <a:rPr lang="en-US" sz="2000" dirty="0"/>
              <a:t>Provide users with wide variety of medical knowledge.</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5320" y="516612"/>
            <a:ext cx="4681538" cy="585192"/>
          </a:xfrm>
          <a:prstGeom prst="rect">
            <a:avLst/>
          </a:prstGeom>
          <a:noFill/>
          <a:ln/>
        </p:spPr>
        <p:txBody>
          <a:bodyPr wrap="none" lIns="0" tIns="0" rIns="0" bIns="0" rtlCol="0" anchor="t"/>
          <a:lstStyle/>
          <a:p>
            <a:pPr marL="0" indent="0" algn="l" rtl="0">
              <a:lnSpc>
                <a:spcPts val="4600"/>
              </a:lnSpc>
              <a:buNone/>
            </a:pPr>
            <a:r>
              <a:rPr lang="en-US" sz="3650" dirty="0">
                <a:solidFill>
                  <a:srgbClr val="1B1B27"/>
                </a:solidFill>
                <a:latin typeface="Raleway" pitchFamily="34" charset="0"/>
                <a:ea typeface="Raleway" pitchFamily="34" charset="-122"/>
                <a:cs typeface="Raleway" pitchFamily="34" charset="-120"/>
              </a:rPr>
              <a:t>The Problem</a:t>
            </a:r>
            <a:endParaRPr lang="en-US" sz="3650" dirty="0"/>
          </a:p>
        </p:txBody>
      </p:sp>
      <p:sp>
        <p:nvSpPr>
          <p:cNvPr id="4" name="Text 1"/>
          <p:cNvSpPr/>
          <p:nvPr/>
        </p:nvSpPr>
        <p:spPr>
          <a:xfrm>
            <a:off x="655320" y="1382673"/>
            <a:ext cx="7833360" cy="1198245"/>
          </a:xfrm>
          <a:prstGeom prst="rect">
            <a:avLst/>
          </a:prstGeom>
          <a:noFill/>
          <a:ln/>
        </p:spPr>
        <p:txBody>
          <a:bodyPr wrap="square" lIns="0" tIns="0" rIns="0" bIns="0" rtlCol="0" anchor="t"/>
          <a:lstStyle/>
          <a:p>
            <a:pPr marL="0" indent="0" algn="l" rtl="0">
              <a:lnSpc>
                <a:spcPts val="2350"/>
              </a:lnSpc>
              <a:buNone/>
            </a:pPr>
            <a:r>
              <a:rPr lang="en-US" sz="1450" dirty="0">
                <a:solidFill>
                  <a:srgbClr val="3C3939"/>
                </a:solidFill>
                <a:latin typeface="Roboto" pitchFamily="34" charset="0"/>
                <a:ea typeface="Roboto" pitchFamily="34" charset="-122"/>
                <a:cs typeface="Roboto" pitchFamily="34" charset="-120"/>
              </a:rPr>
              <a:t>There are many challenges today within the healthcare department, whether its through traditional face-to-face appointments or online platforms such as messaging or using phone services for consultation, today we will explore some of those obstacles and show our solution.</a:t>
            </a:r>
            <a:endParaRPr lang="en-US" sz="1450" dirty="0"/>
          </a:p>
        </p:txBody>
      </p:sp>
      <p:pic>
        <p:nvPicPr>
          <p:cNvPr id="5" name="Image 1" descr="preencoded.png"/>
          <p:cNvPicPr>
            <a:picLocks noChangeAspect="1"/>
          </p:cNvPicPr>
          <p:nvPr/>
        </p:nvPicPr>
        <p:blipFill>
          <a:blip r:embed="rId4"/>
          <a:stretch>
            <a:fillRect/>
          </a:stretch>
        </p:blipFill>
        <p:spPr>
          <a:xfrm>
            <a:off x="655320" y="2791539"/>
            <a:ext cx="374452" cy="374452"/>
          </a:xfrm>
          <a:prstGeom prst="rect">
            <a:avLst/>
          </a:prstGeom>
        </p:spPr>
      </p:pic>
      <p:sp>
        <p:nvSpPr>
          <p:cNvPr id="6" name="Text 2"/>
          <p:cNvSpPr/>
          <p:nvPr/>
        </p:nvSpPr>
        <p:spPr>
          <a:xfrm>
            <a:off x="655320" y="3353157"/>
            <a:ext cx="2340769" cy="292537"/>
          </a:xfrm>
          <a:prstGeom prst="rect">
            <a:avLst/>
          </a:prstGeom>
          <a:noFill/>
          <a:ln/>
        </p:spPr>
        <p:txBody>
          <a:bodyPr wrap="none" lIns="0" tIns="0" rIns="0" bIns="0" rtlCol="0" anchor="t"/>
          <a:lstStyle/>
          <a:p>
            <a:pPr marL="0" indent="0" algn="l" rtl="0">
              <a:lnSpc>
                <a:spcPts val="2300"/>
              </a:lnSpc>
              <a:buNone/>
            </a:pPr>
            <a:r>
              <a:rPr lang="en-US" sz="1800" dirty="0">
                <a:solidFill>
                  <a:srgbClr val="3C3939"/>
                </a:solidFill>
                <a:latin typeface="Raleway" pitchFamily="34" charset="0"/>
                <a:ea typeface="Raleway" pitchFamily="34" charset="-122"/>
                <a:cs typeface="Raleway" pitchFamily="34" charset="-120"/>
              </a:rPr>
              <a:t>Long Wait Times</a:t>
            </a:r>
            <a:endParaRPr lang="en-US" sz="1800" dirty="0"/>
          </a:p>
        </p:txBody>
      </p:sp>
      <p:sp>
        <p:nvSpPr>
          <p:cNvPr id="7" name="Text 3"/>
          <p:cNvSpPr/>
          <p:nvPr/>
        </p:nvSpPr>
        <p:spPr>
          <a:xfrm>
            <a:off x="655320" y="3757970"/>
            <a:ext cx="7833360" cy="299561"/>
          </a:xfrm>
          <a:prstGeom prst="rect">
            <a:avLst/>
          </a:prstGeom>
          <a:noFill/>
          <a:ln/>
        </p:spPr>
        <p:txBody>
          <a:bodyPr wrap="none" lIns="0" tIns="0" rIns="0" bIns="0" rtlCol="0" anchor="t"/>
          <a:lstStyle/>
          <a:p>
            <a:pPr marL="0" indent="0" algn="l" rtl="0">
              <a:lnSpc>
                <a:spcPts val="2350"/>
              </a:lnSpc>
              <a:buNone/>
            </a:pPr>
            <a:r>
              <a:rPr lang="en-US" sz="1450" dirty="0">
                <a:solidFill>
                  <a:srgbClr val="3C3939"/>
                </a:solidFill>
                <a:latin typeface="Roboto" pitchFamily="34" charset="0"/>
                <a:ea typeface="Roboto" pitchFamily="34" charset="-122"/>
                <a:cs typeface="Roboto" pitchFamily="34" charset="-120"/>
              </a:rPr>
              <a:t>Patients often face long wait times for appointments and consultations.</a:t>
            </a:r>
            <a:endParaRPr lang="en-US" sz="1450" dirty="0"/>
          </a:p>
        </p:txBody>
      </p:sp>
      <p:pic>
        <p:nvPicPr>
          <p:cNvPr id="8" name="Image 2" descr="preencoded.png"/>
          <p:cNvPicPr>
            <a:picLocks noChangeAspect="1"/>
          </p:cNvPicPr>
          <p:nvPr/>
        </p:nvPicPr>
        <p:blipFill>
          <a:blip r:embed="rId5"/>
          <a:stretch>
            <a:fillRect/>
          </a:stretch>
        </p:blipFill>
        <p:spPr>
          <a:xfrm>
            <a:off x="655320" y="4619268"/>
            <a:ext cx="374452" cy="374452"/>
          </a:xfrm>
          <a:prstGeom prst="rect">
            <a:avLst/>
          </a:prstGeom>
        </p:spPr>
      </p:pic>
      <p:sp>
        <p:nvSpPr>
          <p:cNvPr id="9" name="Text 4"/>
          <p:cNvSpPr/>
          <p:nvPr/>
        </p:nvSpPr>
        <p:spPr>
          <a:xfrm>
            <a:off x="655320" y="5180886"/>
            <a:ext cx="2340769" cy="292537"/>
          </a:xfrm>
          <a:prstGeom prst="rect">
            <a:avLst/>
          </a:prstGeom>
          <a:noFill/>
          <a:ln/>
        </p:spPr>
        <p:txBody>
          <a:bodyPr wrap="none" lIns="0" tIns="0" rIns="0" bIns="0" rtlCol="0" anchor="t"/>
          <a:lstStyle/>
          <a:p>
            <a:pPr marL="0" indent="0" algn="l" rtl="0">
              <a:lnSpc>
                <a:spcPts val="2300"/>
              </a:lnSpc>
              <a:buNone/>
            </a:pPr>
            <a:r>
              <a:rPr lang="en-US" sz="1800" dirty="0">
                <a:solidFill>
                  <a:srgbClr val="3C3939"/>
                </a:solidFill>
                <a:latin typeface="Raleway" pitchFamily="34" charset="0"/>
                <a:ea typeface="Raleway" pitchFamily="34" charset="-122"/>
                <a:cs typeface="Raleway" pitchFamily="34" charset="-120"/>
              </a:rPr>
              <a:t>Limited Access</a:t>
            </a:r>
            <a:endParaRPr lang="en-US" sz="1800" dirty="0"/>
          </a:p>
        </p:txBody>
      </p:sp>
      <p:sp>
        <p:nvSpPr>
          <p:cNvPr id="10" name="Text 5"/>
          <p:cNvSpPr/>
          <p:nvPr/>
        </p:nvSpPr>
        <p:spPr>
          <a:xfrm>
            <a:off x="655320" y="5585698"/>
            <a:ext cx="7833360" cy="299561"/>
          </a:xfrm>
          <a:prstGeom prst="rect">
            <a:avLst/>
          </a:prstGeom>
          <a:noFill/>
          <a:ln/>
        </p:spPr>
        <p:txBody>
          <a:bodyPr wrap="none" lIns="0" tIns="0" rIns="0" bIns="0" rtlCol="0" anchor="t"/>
          <a:lstStyle/>
          <a:p>
            <a:pPr marL="0" indent="0" algn="l" rtl="0">
              <a:lnSpc>
                <a:spcPts val="2350"/>
              </a:lnSpc>
              <a:buNone/>
            </a:pPr>
            <a:r>
              <a:rPr lang="en-US" sz="1450" dirty="0">
                <a:solidFill>
                  <a:srgbClr val="3C3939"/>
                </a:solidFill>
                <a:latin typeface="Roboto" pitchFamily="34" charset="0"/>
                <a:ea typeface="Roboto" pitchFamily="34" charset="-122"/>
                <a:cs typeface="Roboto" pitchFamily="34" charset="-120"/>
              </a:rPr>
              <a:t>Physical presence required for many healthcare services.</a:t>
            </a:r>
            <a:endParaRPr lang="en-US" sz="1450" dirty="0"/>
          </a:p>
        </p:txBody>
      </p:sp>
      <p:pic>
        <p:nvPicPr>
          <p:cNvPr id="11" name="Image 3" descr="preencoded.png"/>
          <p:cNvPicPr>
            <a:picLocks noChangeAspect="1"/>
          </p:cNvPicPr>
          <p:nvPr/>
        </p:nvPicPr>
        <p:blipFill>
          <a:blip r:embed="rId6"/>
          <a:stretch>
            <a:fillRect/>
          </a:stretch>
        </p:blipFill>
        <p:spPr>
          <a:xfrm>
            <a:off x="655320" y="6446996"/>
            <a:ext cx="374452" cy="374452"/>
          </a:xfrm>
          <a:prstGeom prst="rect">
            <a:avLst/>
          </a:prstGeom>
        </p:spPr>
      </p:pic>
      <p:sp>
        <p:nvSpPr>
          <p:cNvPr id="12" name="Text 6"/>
          <p:cNvSpPr/>
          <p:nvPr/>
        </p:nvSpPr>
        <p:spPr>
          <a:xfrm>
            <a:off x="655320" y="7008614"/>
            <a:ext cx="2340769" cy="292537"/>
          </a:xfrm>
          <a:prstGeom prst="rect">
            <a:avLst/>
          </a:prstGeom>
          <a:noFill/>
          <a:ln/>
        </p:spPr>
        <p:txBody>
          <a:bodyPr wrap="none" lIns="0" tIns="0" rIns="0" bIns="0" rtlCol="0" anchor="t"/>
          <a:lstStyle/>
          <a:p>
            <a:pPr marL="0" indent="0" algn="l" rtl="0">
              <a:lnSpc>
                <a:spcPts val="2300"/>
              </a:lnSpc>
              <a:buNone/>
            </a:pPr>
            <a:r>
              <a:rPr lang="en-US" sz="1800" dirty="0">
                <a:solidFill>
                  <a:srgbClr val="3C3939"/>
                </a:solidFill>
                <a:latin typeface="Raleway" pitchFamily="34" charset="0"/>
                <a:ea typeface="Raleway" pitchFamily="34" charset="-122"/>
                <a:cs typeface="Raleway" pitchFamily="34" charset="-120"/>
              </a:rPr>
              <a:t>Phone Consultations</a:t>
            </a:r>
            <a:endParaRPr lang="en-US" sz="1800" dirty="0"/>
          </a:p>
        </p:txBody>
      </p:sp>
      <p:sp>
        <p:nvSpPr>
          <p:cNvPr id="13" name="Text 7"/>
          <p:cNvSpPr/>
          <p:nvPr/>
        </p:nvSpPr>
        <p:spPr>
          <a:xfrm>
            <a:off x="655320" y="7413427"/>
            <a:ext cx="7833360" cy="299561"/>
          </a:xfrm>
          <a:prstGeom prst="rect">
            <a:avLst/>
          </a:prstGeom>
          <a:noFill/>
          <a:ln/>
        </p:spPr>
        <p:txBody>
          <a:bodyPr wrap="none" lIns="0" tIns="0" rIns="0" bIns="0" rtlCol="0" anchor="t"/>
          <a:lstStyle/>
          <a:p>
            <a:pPr marL="0" indent="0" algn="l" rtl="0">
              <a:lnSpc>
                <a:spcPts val="2350"/>
              </a:lnSpc>
              <a:buNone/>
            </a:pPr>
            <a:r>
              <a:rPr lang="en-US" sz="1450" dirty="0">
                <a:solidFill>
                  <a:srgbClr val="3C3939"/>
                </a:solidFill>
                <a:latin typeface="Roboto" pitchFamily="34" charset="0"/>
                <a:ea typeface="Roboto" pitchFamily="34" charset="-122"/>
                <a:cs typeface="Roboto" pitchFamily="34" charset="-120"/>
              </a:rPr>
              <a:t>Long wait times for phone services and health advice.</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777240" y="1150382"/>
            <a:ext cx="8058031" cy="693896"/>
          </a:xfrm>
          <a:prstGeom prst="rect">
            <a:avLst/>
          </a:prstGeom>
          <a:noFill/>
          <a:ln/>
        </p:spPr>
        <p:txBody>
          <a:bodyPr wrap="none" lIns="0" tIns="0" rIns="0" bIns="0" rtlCol="0" anchor="t"/>
          <a:lstStyle/>
          <a:p>
            <a:pPr marL="0" indent="0" algn="l" rtl="0">
              <a:lnSpc>
                <a:spcPts val="5450"/>
              </a:lnSpc>
              <a:buNone/>
            </a:pPr>
            <a:r>
              <a:rPr lang="en-US" sz="4350" dirty="0">
                <a:solidFill>
                  <a:srgbClr val="1B1B27"/>
                </a:solidFill>
                <a:latin typeface="Raleway" pitchFamily="34" charset="0"/>
                <a:ea typeface="Raleway" pitchFamily="34" charset="-122"/>
                <a:cs typeface="Raleway" pitchFamily="34" charset="-120"/>
              </a:rPr>
              <a:t>Limited Access and Complexity</a:t>
            </a:r>
            <a:endParaRPr lang="en-US" sz="4350" dirty="0"/>
          </a:p>
        </p:txBody>
      </p:sp>
      <p:sp>
        <p:nvSpPr>
          <p:cNvPr id="4" name="Shape 1"/>
          <p:cNvSpPr/>
          <p:nvPr/>
        </p:nvSpPr>
        <p:spPr>
          <a:xfrm>
            <a:off x="772894" y="3472831"/>
            <a:ext cx="499586" cy="499586"/>
          </a:xfrm>
          <a:prstGeom prst="roundRect">
            <a:avLst>
              <a:gd name="adj" fmla="val 18670"/>
            </a:avLst>
          </a:prstGeom>
          <a:solidFill>
            <a:srgbClr val="E1E1EA"/>
          </a:solidFill>
          <a:ln w="7620">
            <a:solidFill>
              <a:srgbClr val="C7C7D0"/>
            </a:solidFill>
            <a:prstDash val="solid"/>
          </a:ln>
        </p:spPr>
        <p:txBody>
          <a:bodyPr/>
          <a:lstStyle/>
          <a:p>
            <a:pPr algn="l" rtl="0"/>
            <a:endParaRPr lang="LID4096"/>
          </a:p>
        </p:txBody>
      </p:sp>
      <p:sp>
        <p:nvSpPr>
          <p:cNvPr id="5" name="Text 2"/>
          <p:cNvSpPr/>
          <p:nvPr/>
        </p:nvSpPr>
        <p:spPr>
          <a:xfrm>
            <a:off x="951369" y="3556056"/>
            <a:ext cx="142637" cy="333137"/>
          </a:xfrm>
          <a:prstGeom prst="rect">
            <a:avLst/>
          </a:prstGeom>
          <a:noFill/>
          <a:ln/>
        </p:spPr>
        <p:txBody>
          <a:bodyPr wrap="none" lIns="0" tIns="0" rIns="0" bIns="0" rtlCol="0" anchor="t"/>
          <a:lstStyle/>
          <a:p>
            <a:pPr marL="0" indent="0" algn="l" rtl="0">
              <a:lnSpc>
                <a:spcPts val="2600"/>
              </a:lnSpc>
              <a:buNone/>
            </a:pPr>
            <a:r>
              <a:rPr lang="en-US" sz="2600" dirty="0">
                <a:solidFill>
                  <a:srgbClr val="3C3939"/>
                </a:solidFill>
                <a:latin typeface="Raleway" pitchFamily="34" charset="0"/>
                <a:ea typeface="Raleway" pitchFamily="34" charset="-122"/>
                <a:cs typeface="Raleway" pitchFamily="34" charset="-120"/>
              </a:rPr>
              <a:t>1</a:t>
            </a:r>
            <a:endParaRPr lang="en-US" sz="2600" dirty="0"/>
          </a:p>
        </p:txBody>
      </p:sp>
      <p:sp>
        <p:nvSpPr>
          <p:cNvPr id="6" name="Text 3"/>
          <p:cNvSpPr/>
          <p:nvPr/>
        </p:nvSpPr>
        <p:spPr>
          <a:xfrm>
            <a:off x="1494532" y="3472831"/>
            <a:ext cx="3489008" cy="694134"/>
          </a:xfrm>
          <a:prstGeom prst="rect">
            <a:avLst/>
          </a:prstGeom>
          <a:noFill/>
          <a:ln/>
        </p:spPr>
        <p:txBody>
          <a:bodyPr wrap="square" lIns="0" tIns="0" rIns="0" bIns="0" rtlCol="0" anchor="t"/>
          <a:lstStyle/>
          <a:p>
            <a:pPr marL="0" indent="0" algn="l" rtl="0">
              <a:lnSpc>
                <a:spcPts val="2700"/>
              </a:lnSpc>
              <a:buNone/>
            </a:pPr>
            <a:r>
              <a:rPr lang="en-US" sz="2150" dirty="0">
                <a:solidFill>
                  <a:srgbClr val="3C3939"/>
                </a:solidFill>
                <a:latin typeface="Raleway" pitchFamily="34" charset="0"/>
                <a:ea typeface="Raleway" pitchFamily="34" charset="-122"/>
                <a:cs typeface="Raleway" pitchFamily="34" charset="-120"/>
              </a:rPr>
              <a:t>Physical Presence Required</a:t>
            </a:r>
            <a:endParaRPr lang="en-US" sz="2150" dirty="0"/>
          </a:p>
        </p:txBody>
      </p:sp>
      <p:sp>
        <p:nvSpPr>
          <p:cNvPr id="7" name="Text 4"/>
          <p:cNvSpPr/>
          <p:nvPr/>
        </p:nvSpPr>
        <p:spPr>
          <a:xfrm>
            <a:off x="1494532" y="4300197"/>
            <a:ext cx="3489008" cy="1776413"/>
          </a:xfrm>
          <a:prstGeom prst="rect">
            <a:avLst/>
          </a:prstGeom>
          <a:noFill/>
          <a:ln/>
        </p:spPr>
        <p:txBody>
          <a:bodyPr wrap="square" lIns="0" tIns="0" rIns="0" bIns="0" rtlCol="0" anchor="t"/>
          <a:lstStyle/>
          <a:p>
            <a:pPr marL="0" indent="0" algn="l" rtl="0">
              <a:lnSpc>
                <a:spcPts val="2750"/>
              </a:lnSpc>
              <a:buNone/>
            </a:pPr>
            <a:r>
              <a:rPr lang="en-US" sz="1700" dirty="0">
                <a:solidFill>
                  <a:srgbClr val="3C3939"/>
                </a:solidFill>
                <a:latin typeface="Roboto" pitchFamily="34" charset="0"/>
                <a:ea typeface="Roboto" pitchFamily="34" charset="-122"/>
                <a:cs typeface="Roboto" pitchFamily="34" charset="-120"/>
              </a:rPr>
              <a:t>Traditional healthcare consultations require physical presence, which can be challenging for those with mobility issues or in remote locations.</a:t>
            </a:r>
            <a:endParaRPr lang="en-US" sz="1700" dirty="0"/>
          </a:p>
        </p:txBody>
      </p:sp>
      <p:sp>
        <p:nvSpPr>
          <p:cNvPr id="8" name="Shape 5"/>
          <p:cNvSpPr/>
          <p:nvPr/>
        </p:nvSpPr>
        <p:spPr>
          <a:xfrm>
            <a:off x="5205591" y="3472831"/>
            <a:ext cx="499586" cy="499586"/>
          </a:xfrm>
          <a:prstGeom prst="roundRect">
            <a:avLst>
              <a:gd name="adj" fmla="val 18670"/>
            </a:avLst>
          </a:prstGeom>
          <a:solidFill>
            <a:srgbClr val="E1E1EA"/>
          </a:solidFill>
          <a:ln w="7620">
            <a:solidFill>
              <a:srgbClr val="C7C7D0"/>
            </a:solidFill>
            <a:prstDash val="solid"/>
          </a:ln>
        </p:spPr>
        <p:txBody>
          <a:bodyPr/>
          <a:lstStyle/>
          <a:p>
            <a:pPr algn="l" rtl="0"/>
            <a:endParaRPr lang="LID4096"/>
          </a:p>
        </p:txBody>
      </p:sp>
      <p:sp>
        <p:nvSpPr>
          <p:cNvPr id="9" name="Text 6"/>
          <p:cNvSpPr/>
          <p:nvPr/>
        </p:nvSpPr>
        <p:spPr>
          <a:xfrm>
            <a:off x="5368587" y="3556056"/>
            <a:ext cx="173593" cy="333137"/>
          </a:xfrm>
          <a:prstGeom prst="rect">
            <a:avLst/>
          </a:prstGeom>
          <a:noFill/>
          <a:ln/>
        </p:spPr>
        <p:txBody>
          <a:bodyPr wrap="none" lIns="0" tIns="0" rIns="0" bIns="0" rtlCol="0" anchor="t"/>
          <a:lstStyle/>
          <a:p>
            <a:pPr marL="0" indent="0" algn="l" rtl="0">
              <a:lnSpc>
                <a:spcPts val="2600"/>
              </a:lnSpc>
              <a:buNone/>
            </a:pPr>
            <a:r>
              <a:rPr lang="en-US" sz="2600" dirty="0">
                <a:solidFill>
                  <a:srgbClr val="3C3939"/>
                </a:solidFill>
                <a:latin typeface="Raleway" pitchFamily="34" charset="0"/>
                <a:ea typeface="Raleway" pitchFamily="34" charset="-122"/>
                <a:cs typeface="Raleway" pitchFamily="34" charset="-120"/>
              </a:rPr>
              <a:t>2</a:t>
            </a:r>
            <a:endParaRPr lang="en-US" sz="2600" dirty="0"/>
          </a:p>
        </p:txBody>
      </p:sp>
      <p:sp>
        <p:nvSpPr>
          <p:cNvPr id="10" name="Text 7"/>
          <p:cNvSpPr/>
          <p:nvPr/>
        </p:nvSpPr>
        <p:spPr>
          <a:xfrm>
            <a:off x="5927229" y="3472831"/>
            <a:ext cx="2775942" cy="347067"/>
          </a:xfrm>
          <a:prstGeom prst="rect">
            <a:avLst/>
          </a:prstGeom>
          <a:noFill/>
          <a:ln/>
        </p:spPr>
        <p:txBody>
          <a:bodyPr wrap="none" lIns="0" tIns="0" rIns="0" bIns="0" rtlCol="0" anchor="t"/>
          <a:lstStyle/>
          <a:p>
            <a:pPr marL="0" indent="0" algn="l" rtl="0">
              <a:lnSpc>
                <a:spcPts val="2700"/>
              </a:lnSpc>
              <a:buNone/>
            </a:pPr>
            <a:r>
              <a:rPr lang="en-US" sz="2150" dirty="0">
                <a:solidFill>
                  <a:srgbClr val="3C3939"/>
                </a:solidFill>
                <a:latin typeface="Raleway" pitchFamily="34" charset="0"/>
                <a:ea typeface="Raleway" pitchFamily="34" charset="-122"/>
                <a:cs typeface="Raleway" pitchFamily="34" charset="-120"/>
              </a:rPr>
              <a:t>Complex Scheduling</a:t>
            </a:r>
            <a:endParaRPr lang="en-US" sz="2150" dirty="0"/>
          </a:p>
        </p:txBody>
      </p:sp>
      <p:sp>
        <p:nvSpPr>
          <p:cNvPr id="11" name="Text 8"/>
          <p:cNvSpPr/>
          <p:nvPr/>
        </p:nvSpPr>
        <p:spPr>
          <a:xfrm>
            <a:off x="5927229" y="3953129"/>
            <a:ext cx="3489008" cy="1065848"/>
          </a:xfrm>
          <a:prstGeom prst="rect">
            <a:avLst/>
          </a:prstGeom>
          <a:noFill/>
          <a:ln/>
        </p:spPr>
        <p:txBody>
          <a:bodyPr wrap="square" lIns="0" tIns="0" rIns="0" bIns="0" rtlCol="0" anchor="t"/>
          <a:lstStyle/>
          <a:p>
            <a:pPr marL="0" indent="0" algn="l" rtl="0">
              <a:lnSpc>
                <a:spcPts val="2750"/>
              </a:lnSpc>
              <a:buNone/>
            </a:pPr>
            <a:r>
              <a:rPr lang="en-US" sz="1700" dirty="0">
                <a:solidFill>
                  <a:srgbClr val="3C3939"/>
                </a:solidFill>
                <a:latin typeface="Roboto" pitchFamily="34" charset="0"/>
                <a:ea typeface="Roboto" pitchFamily="34" charset="-122"/>
                <a:cs typeface="Roboto" pitchFamily="34" charset="-120"/>
              </a:rPr>
              <a:t>Complex appointment scheduling and long wait times exacerbate access issues.</a:t>
            </a:r>
            <a:endParaRPr lang="en-US" sz="1700" dirty="0"/>
          </a:p>
        </p:txBody>
      </p:sp>
      <p:sp>
        <p:nvSpPr>
          <p:cNvPr id="12" name="Shape 9"/>
          <p:cNvSpPr/>
          <p:nvPr/>
        </p:nvSpPr>
        <p:spPr>
          <a:xfrm>
            <a:off x="9638288" y="3472831"/>
            <a:ext cx="499586" cy="499586"/>
          </a:xfrm>
          <a:prstGeom prst="roundRect">
            <a:avLst>
              <a:gd name="adj" fmla="val 18670"/>
            </a:avLst>
          </a:prstGeom>
          <a:solidFill>
            <a:srgbClr val="E1E1EA"/>
          </a:solidFill>
          <a:ln w="7620">
            <a:solidFill>
              <a:srgbClr val="C7C7D0"/>
            </a:solidFill>
            <a:prstDash val="solid"/>
          </a:ln>
        </p:spPr>
        <p:txBody>
          <a:bodyPr/>
          <a:lstStyle/>
          <a:p>
            <a:pPr algn="l" rtl="0"/>
            <a:endParaRPr lang="LID4096"/>
          </a:p>
        </p:txBody>
      </p:sp>
      <p:sp>
        <p:nvSpPr>
          <p:cNvPr id="13" name="Text 10"/>
          <p:cNvSpPr/>
          <p:nvPr/>
        </p:nvSpPr>
        <p:spPr>
          <a:xfrm>
            <a:off x="9799141" y="3556056"/>
            <a:ext cx="177879" cy="333137"/>
          </a:xfrm>
          <a:prstGeom prst="rect">
            <a:avLst/>
          </a:prstGeom>
          <a:noFill/>
          <a:ln/>
        </p:spPr>
        <p:txBody>
          <a:bodyPr wrap="none" lIns="0" tIns="0" rIns="0" bIns="0" rtlCol="0" anchor="t"/>
          <a:lstStyle/>
          <a:p>
            <a:pPr marL="0" indent="0" algn="l" rtl="0">
              <a:lnSpc>
                <a:spcPts val="2600"/>
              </a:lnSpc>
              <a:buNone/>
            </a:pPr>
            <a:r>
              <a:rPr lang="en-US" sz="2600" dirty="0">
                <a:solidFill>
                  <a:srgbClr val="3C3939"/>
                </a:solidFill>
                <a:latin typeface="Raleway" pitchFamily="34" charset="0"/>
                <a:ea typeface="Raleway" pitchFamily="34" charset="-122"/>
                <a:cs typeface="Raleway" pitchFamily="34" charset="-120"/>
              </a:rPr>
              <a:t>3</a:t>
            </a:r>
            <a:endParaRPr lang="en-US" sz="2600" dirty="0"/>
          </a:p>
        </p:txBody>
      </p:sp>
      <p:sp>
        <p:nvSpPr>
          <p:cNvPr id="14" name="Text 11"/>
          <p:cNvSpPr/>
          <p:nvPr/>
        </p:nvSpPr>
        <p:spPr>
          <a:xfrm>
            <a:off x="10359926" y="3472831"/>
            <a:ext cx="2781538" cy="347067"/>
          </a:xfrm>
          <a:prstGeom prst="rect">
            <a:avLst/>
          </a:prstGeom>
          <a:noFill/>
          <a:ln/>
        </p:spPr>
        <p:txBody>
          <a:bodyPr wrap="none" lIns="0" tIns="0" rIns="0" bIns="0" rtlCol="0" anchor="t"/>
          <a:lstStyle/>
          <a:p>
            <a:pPr marL="0" indent="0" algn="l" rtl="0">
              <a:lnSpc>
                <a:spcPts val="2700"/>
              </a:lnSpc>
              <a:buNone/>
            </a:pPr>
            <a:r>
              <a:rPr lang="en-US" sz="2150" dirty="0">
                <a:solidFill>
                  <a:srgbClr val="3C3939"/>
                </a:solidFill>
                <a:latin typeface="Raleway" pitchFamily="34" charset="0"/>
                <a:ea typeface="Raleway" pitchFamily="34" charset="-122"/>
                <a:cs typeface="Raleway" pitchFamily="34" charset="-120"/>
              </a:rPr>
              <a:t>Phone Service</a:t>
            </a:r>
            <a:endParaRPr lang="en-US" sz="2150" dirty="0"/>
          </a:p>
        </p:txBody>
      </p:sp>
      <p:sp>
        <p:nvSpPr>
          <p:cNvPr id="15" name="Text 12"/>
          <p:cNvSpPr/>
          <p:nvPr/>
        </p:nvSpPr>
        <p:spPr>
          <a:xfrm>
            <a:off x="10359926" y="3953129"/>
            <a:ext cx="3489008" cy="1421130"/>
          </a:xfrm>
          <a:prstGeom prst="rect">
            <a:avLst/>
          </a:prstGeom>
          <a:noFill/>
          <a:ln/>
        </p:spPr>
        <p:txBody>
          <a:bodyPr wrap="square" lIns="0" tIns="0" rIns="0" bIns="0" rtlCol="0" anchor="t"/>
          <a:lstStyle/>
          <a:p>
            <a:pPr algn="l" rtl="0">
              <a:lnSpc>
                <a:spcPts val="2750"/>
              </a:lnSpc>
            </a:pPr>
            <a:r>
              <a:rPr lang="en-US" sz="1700" dirty="0">
                <a:solidFill>
                  <a:srgbClr val="3C3939"/>
                </a:solidFill>
                <a:latin typeface="Roboto" pitchFamily="34" charset="0"/>
                <a:ea typeface="Roboto" pitchFamily="34" charset="-122"/>
                <a:cs typeface="Roboto" pitchFamily="34" charset="-120"/>
              </a:rPr>
              <a:t>Phone services such as consultant or health advices are given by a non-professional.</a:t>
            </a:r>
            <a:endParaRPr lang="en-US" sz="1700" dirty="0"/>
          </a:p>
        </p:txBody>
      </p:sp>
      <p:sp>
        <p:nvSpPr>
          <p:cNvPr id="16" name="מלבן 15">
            <a:extLst>
              <a:ext uri="{FF2B5EF4-FFF2-40B4-BE49-F238E27FC236}">
                <a16:creationId xmlns:a16="http://schemas.microsoft.com/office/drawing/2014/main" id="{134A1278-E03E-FB25-9703-1C06FDFA20BD}"/>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2203013"/>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Cost Barriers</a:t>
            </a:r>
            <a:endParaRPr lang="en-US" sz="4850" dirty="0"/>
          </a:p>
        </p:txBody>
      </p:sp>
      <p:sp>
        <p:nvSpPr>
          <p:cNvPr id="3" name="Text 1"/>
          <p:cNvSpPr/>
          <p:nvPr/>
        </p:nvSpPr>
        <p:spPr>
          <a:xfrm>
            <a:off x="864037" y="3591639"/>
            <a:ext cx="3086100" cy="385763"/>
          </a:xfrm>
          <a:prstGeom prst="rect">
            <a:avLst/>
          </a:prstGeom>
          <a:noFill/>
          <a:ln/>
        </p:spPr>
        <p:txBody>
          <a:bodyPr wrap="none" lIns="0" tIns="0" rIns="0" bIns="0" rtlCol="0" anchor="t"/>
          <a:lstStyle/>
          <a:p>
            <a:pPr marL="0" indent="0" algn="l" rtl="0">
              <a:lnSpc>
                <a:spcPts val="3000"/>
              </a:lnSpc>
              <a:buNone/>
            </a:pPr>
            <a:r>
              <a:rPr lang="en-US" sz="2400" dirty="0">
                <a:solidFill>
                  <a:srgbClr val="1B1B27"/>
                </a:solidFill>
                <a:latin typeface="Raleway" pitchFamily="34" charset="0"/>
                <a:ea typeface="Raleway" pitchFamily="34" charset="-122"/>
                <a:cs typeface="Raleway" pitchFamily="34" charset="-120"/>
              </a:rPr>
              <a:t>Subscription Models</a:t>
            </a:r>
            <a:endParaRPr lang="en-US" sz="2400" dirty="0"/>
          </a:p>
        </p:txBody>
      </p:sp>
      <p:sp>
        <p:nvSpPr>
          <p:cNvPr id="4" name="Text 2"/>
          <p:cNvSpPr/>
          <p:nvPr/>
        </p:nvSpPr>
        <p:spPr>
          <a:xfrm>
            <a:off x="864037" y="4224218"/>
            <a:ext cx="6150054" cy="158019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Many existing online consultation platforms require subscriptions or payment per consultation, which can be prohibitive for individuals needing only occasional advice.</a:t>
            </a:r>
            <a:endParaRPr lang="en-US" sz="1900" dirty="0"/>
          </a:p>
        </p:txBody>
      </p:sp>
      <p:sp>
        <p:nvSpPr>
          <p:cNvPr id="5" name="Text 3"/>
          <p:cNvSpPr/>
          <p:nvPr/>
        </p:nvSpPr>
        <p:spPr>
          <a:xfrm>
            <a:off x="7623929" y="3591639"/>
            <a:ext cx="3691057" cy="385763"/>
          </a:xfrm>
          <a:prstGeom prst="rect">
            <a:avLst/>
          </a:prstGeom>
          <a:noFill/>
          <a:ln/>
        </p:spPr>
        <p:txBody>
          <a:bodyPr wrap="none" lIns="0" tIns="0" rIns="0" bIns="0" rtlCol="0" anchor="t"/>
          <a:lstStyle/>
          <a:p>
            <a:pPr marL="0" indent="0" algn="l" rtl="0">
              <a:lnSpc>
                <a:spcPts val="3000"/>
              </a:lnSpc>
              <a:buNone/>
            </a:pPr>
            <a:r>
              <a:rPr lang="en-US" sz="2400" dirty="0">
                <a:solidFill>
                  <a:srgbClr val="1B1B27"/>
                </a:solidFill>
                <a:latin typeface="Raleway" pitchFamily="34" charset="0"/>
                <a:ea typeface="Raleway" pitchFamily="34" charset="-122"/>
                <a:cs typeface="Raleway" pitchFamily="34" charset="-120"/>
              </a:rPr>
              <a:t>User Interface Challenges</a:t>
            </a:r>
            <a:endParaRPr lang="en-US" sz="2400" dirty="0"/>
          </a:p>
        </p:txBody>
      </p:sp>
      <p:sp>
        <p:nvSpPr>
          <p:cNvPr id="6" name="Text 4"/>
          <p:cNvSpPr/>
          <p:nvPr/>
        </p:nvSpPr>
        <p:spPr>
          <a:xfrm>
            <a:off x="7623929" y="4224218"/>
            <a:ext cx="6150054" cy="118514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User interfaces are often not intuitive, reducing accessibility for those with limited technical skills or disabilities.</a:t>
            </a:r>
            <a:endParaRPr lang="en-US" sz="1900" dirty="0"/>
          </a:p>
        </p:txBody>
      </p:sp>
      <p:sp>
        <p:nvSpPr>
          <p:cNvPr id="7" name="מלבן 6">
            <a:extLst>
              <a:ext uri="{FF2B5EF4-FFF2-40B4-BE49-F238E27FC236}">
                <a16:creationId xmlns:a16="http://schemas.microsoft.com/office/drawing/2014/main" id="{0DAB4B21-6FEF-2AA3-3CE2-11425052F973}"/>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015980" y="313899"/>
            <a:ext cx="5305786" cy="2982862"/>
          </a:xfrm>
          <a:prstGeom prst="rect">
            <a:avLst/>
          </a:prstGeom>
        </p:spPr>
      </p:pic>
      <p:sp>
        <p:nvSpPr>
          <p:cNvPr id="3" name="Text 0"/>
          <p:cNvSpPr/>
          <p:nvPr/>
        </p:nvSpPr>
        <p:spPr>
          <a:xfrm>
            <a:off x="723067" y="3199567"/>
            <a:ext cx="7199352" cy="645557"/>
          </a:xfrm>
          <a:prstGeom prst="rect">
            <a:avLst/>
          </a:prstGeom>
          <a:noFill/>
          <a:ln/>
        </p:spPr>
        <p:txBody>
          <a:bodyPr wrap="none" lIns="0" tIns="0" rIns="0" bIns="0" rtlCol="0" anchor="t"/>
          <a:lstStyle/>
          <a:p>
            <a:pPr marL="0" indent="0" algn="l" rtl="0">
              <a:lnSpc>
                <a:spcPts val="5050"/>
              </a:lnSpc>
              <a:buNone/>
            </a:pPr>
            <a:r>
              <a:rPr lang="en-US" sz="4050" dirty="0">
                <a:solidFill>
                  <a:srgbClr val="1B1B27"/>
                </a:solidFill>
                <a:latin typeface="Raleway" pitchFamily="34" charset="0"/>
                <a:ea typeface="Raleway" pitchFamily="34" charset="-122"/>
                <a:cs typeface="Raleway" pitchFamily="34" charset="-120"/>
              </a:rPr>
              <a:t>Unequal Access to Healthcare</a:t>
            </a:r>
            <a:endParaRPr lang="en-US" sz="4050" dirty="0"/>
          </a:p>
        </p:txBody>
      </p:sp>
      <p:sp>
        <p:nvSpPr>
          <p:cNvPr id="4" name="Text 1"/>
          <p:cNvSpPr/>
          <p:nvPr/>
        </p:nvSpPr>
        <p:spPr>
          <a:xfrm>
            <a:off x="723067" y="4154924"/>
            <a:ext cx="13184267" cy="330517"/>
          </a:xfrm>
          <a:prstGeom prst="rect">
            <a:avLst/>
          </a:prstGeom>
          <a:noFill/>
          <a:ln/>
        </p:spPr>
        <p:txBody>
          <a:bodyPr wrap="none" lIns="0" tIns="0" rIns="0" bIns="0" rtlCol="0" anchor="t"/>
          <a:lstStyle/>
          <a:p>
            <a:pPr marL="0" indent="0" algn="l" rtl="0">
              <a:lnSpc>
                <a:spcPts val="2600"/>
              </a:lnSpc>
              <a:buNone/>
            </a:pPr>
            <a:r>
              <a:rPr lang="en-US" sz="1600" dirty="0">
                <a:solidFill>
                  <a:srgbClr val="3C3939"/>
                </a:solidFill>
                <a:latin typeface="Roboto" pitchFamily="34" charset="0"/>
                <a:ea typeface="Roboto" pitchFamily="34" charset="-122"/>
                <a:cs typeface="Roboto" pitchFamily="34" charset="-120"/>
              </a:rPr>
              <a:t>There are big differences in how easily people can get medical advice, depending on where they live and their financial situation.</a:t>
            </a:r>
            <a:endParaRPr lang="en-US" sz="1600" dirty="0"/>
          </a:p>
        </p:txBody>
      </p:sp>
      <p:sp>
        <p:nvSpPr>
          <p:cNvPr id="5" name="Text 2"/>
          <p:cNvSpPr/>
          <p:nvPr/>
        </p:nvSpPr>
        <p:spPr>
          <a:xfrm>
            <a:off x="723067" y="4717852"/>
            <a:ext cx="13184267" cy="330517"/>
          </a:xfrm>
          <a:prstGeom prst="rect">
            <a:avLst/>
          </a:prstGeom>
          <a:noFill/>
          <a:ln/>
        </p:spPr>
        <p:txBody>
          <a:bodyPr wrap="none" lIns="0" tIns="0" rIns="0" bIns="0" rtlCol="0" anchor="t"/>
          <a:lstStyle/>
          <a:p>
            <a:pPr marL="0" indent="0" algn="l" rtl="0">
              <a:lnSpc>
                <a:spcPts val="2600"/>
              </a:lnSpc>
              <a:buNone/>
            </a:pPr>
            <a:r>
              <a:rPr lang="en-US" sz="1600" dirty="0">
                <a:solidFill>
                  <a:srgbClr val="3C3939"/>
                </a:solidFill>
                <a:latin typeface="Roboto" pitchFamily="34" charset="0"/>
                <a:ea typeface="Roboto" pitchFamily="34" charset="-122"/>
                <a:cs typeface="Roboto" pitchFamily="34" charset="-120"/>
              </a:rPr>
              <a:t>For example :</a:t>
            </a:r>
            <a:endParaRPr lang="en-US" sz="1600" dirty="0"/>
          </a:p>
        </p:txBody>
      </p:sp>
      <p:sp>
        <p:nvSpPr>
          <p:cNvPr id="6" name="Shape 3"/>
          <p:cNvSpPr/>
          <p:nvPr/>
        </p:nvSpPr>
        <p:spPr>
          <a:xfrm>
            <a:off x="2033467" y="5518378"/>
            <a:ext cx="464820" cy="464820"/>
          </a:xfrm>
          <a:prstGeom prst="roundRect">
            <a:avLst>
              <a:gd name="adj" fmla="val 18668"/>
            </a:avLst>
          </a:prstGeom>
          <a:solidFill>
            <a:srgbClr val="E1E1EA"/>
          </a:solidFill>
          <a:ln w="7620">
            <a:solidFill>
              <a:srgbClr val="C7C7D0"/>
            </a:solidFill>
            <a:prstDash val="solid"/>
          </a:ln>
        </p:spPr>
        <p:txBody>
          <a:bodyPr/>
          <a:lstStyle/>
          <a:p>
            <a:pPr algn="l" rtl="0"/>
            <a:endParaRPr lang="LID4096"/>
          </a:p>
        </p:txBody>
      </p:sp>
      <p:sp>
        <p:nvSpPr>
          <p:cNvPr id="7" name="Text 4"/>
          <p:cNvSpPr/>
          <p:nvPr/>
        </p:nvSpPr>
        <p:spPr>
          <a:xfrm>
            <a:off x="2199559" y="5595769"/>
            <a:ext cx="132636" cy="309920"/>
          </a:xfrm>
          <a:prstGeom prst="rect">
            <a:avLst/>
          </a:prstGeom>
          <a:noFill/>
          <a:ln/>
        </p:spPr>
        <p:txBody>
          <a:bodyPr wrap="none" lIns="0" tIns="0" rIns="0" bIns="0" rtlCol="0" anchor="t"/>
          <a:lstStyle/>
          <a:p>
            <a:pPr marL="0" indent="0" algn="l" rtl="0">
              <a:lnSpc>
                <a:spcPts val="2400"/>
              </a:lnSpc>
              <a:buNone/>
            </a:pPr>
            <a:r>
              <a:rPr lang="en-US" sz="2400" dirty="0">
                <a:solidFill>
                  <a:srgbClr val="3C3939"/>
                </a:solidFill>
                <a:latin typeface="Raleway" pitchFamily="34" charset="0"/>
                <a:ea typeface="Raleway" pitchFamily="34" charset="-122"/>
                <a:cs typeface="Raleway" pitchFamily="34" charset="-120"/>
              </a:rPr>
              <a:t>1</a:t>
            </a:r>
            <a:endParaRPr lang="en-US" sz="2400" dirty="0"/>
          </a:p>
        </p:txBody>
      </p:sp>
      <p:sp>
        <p:nvSpPr>
          <p:cNvPr id="8" name="Text 5"/>
          <p:cNvSpPr/>
          <p:nvPr/>
        </p:nvSpPr>
        <p:spPr>
          <a:xfrm>
            <a:off x="2704860" y="5518378"/>
            <a:ext cx="2977039" cy="322778"/>
          </a:xfrm>
          <a:prstGeom prst="rect">
            <a:avLst/>
          </a:prstGeom>
          <a:noFill/>
          <a:ln/>
        </p:spPr>
        <p:txBody>
          <a:bodyPr wrap="none" lIns="0" tIns="0" rIns="0" bIns="0" rtlCol="0" anchor="t"/>
          <a:lstStyle/>
          <a:p>
            <a:pPr marL="0" indent="0" algn="l" rtl="0">
              <a:lnSpc>
                <a:spcPts val="2500"/>
              </a:lnSpc>
              <a:buNone/>
            </a:pPr>
            <a:r>
              <a:rPr lang="en-US" sz="2000" dirty="0">
                <a:solidFill>
                  <a:srgbClr val="3C3939"/>
                </a:solidFill>
                <a:latin typeface="Raleway" pitchFamily="34" charset="0"/>
                <a:ea typeface="Raleway" pitchFamily="34" charset="-122"/>
                <a:cs typeface="Raleway" pitchFamily="34" charset="-120"/>
              </a:rPr>
              <a:t>United States Healthcare</a:t>
            </a:r>
            <a:endParaRPr lang="en-US" sz="2000" dirty="0"/>
          </a:p>
        </p:txBody>
      </p:sp>
      <p:sp>
        <p:nvSpPr>
          <p:cNvPr id="9" name="Text 6"/>
          <p:cNvSpPr/>
          <p:nvPr/>
        </p:nvSpPr>
        <p:spPr>
          <a:xfrm>
            <a:off x="2704860" y="5965101"/>
            <a:ext cx="3585686" cy="1652588"/>
          </a:xfrm>
          <a:prstGeom prst="rect">
            <a:avLst/>
          </a:prstGeom>
          <a:noFill/>
          <a:ln/>
        </p:spPr>
        <p:txBody>
          <a:bodyPr wrap="square" lIns="0" tIns="0" rIns="0" bIns="0" rtlCol="0" anchor="t"/>
          <a:lstStyle/>
          <a:p>
            <a:pPr marL="0" indent="0" algn="l" rtl="0">
              <a:lnSpc>
                <a:spcPts val="2600"/>
              </a:lnSpc>
              <a:buNone/>
            </a:pPr>
            <a:r>
              <a:rPr lang="en-US" sz="1600" dirty="0">
                <a:solidFill>
                  <a:srgbClr val="3C3939"/>
                </a:solidFill>
                <a:latin typeface="Roboto" pitchFamily="34" charset="0"/>
                <a:ea typeface="Roboto" pitchFamily="34" charset="-122"/>
                <a:cs typeface="Roboto" pitchFamily="34" charset="-120"/>
              </a:rPr>
              <a:t>In the United States, healthcare is often not free, and individuals may need insurance coverage or significant financial resources to access medical advice.</a:t>
            </a:r>
            <a:endParaRPr lang="en-US" sz="1600" dirty="0"/>
          </a:p>
        </p:txBody>
      </p:sp>
      <p:sp>
        <p:nvSpPr>
          <p:cNvPr id="10" name="Shape 7"/>
          <p:cNvSpPr/>
          <p:nvPr/>
        </p:nvSpPr>
        <p:spPr>
          <a:xfrm>
            <a:off x="8083987" y="5518378"/>
            <a:ext cx="464820" cy="464820"/>
          </a:xfrm>
          <a:prstGeom prst="roundRect">
            <a:avLst>
              <a:gd name="adj" fmla="val 18668"/>
            </a:avLst>
          </a:prstGeom>
          <a:solidFill>
            <a:srgbClr val="E1E1EA"/>
          </a:solidFill>
          <a:ln w="7620">
            <a:solidFill>
              <a:srgbClr val="C7C7D0"/>
            </a:solidFill>
            <a:prstDash val="solid"/>
          </a:ln>
        </p:spPr>
        <p:txBody>
          <a:bodyPr/>
          <a:lstStyle/>
          <a:p>
            <a:pPr algn="l" rtl="0"/>
            <a:endParaRPr lang="LID4096"/>
          </a:p>
        </p:txBody>
      </p:sp>
      <p:sp>
        <p:nvSpPr>
          <p:cNvPr id="11" name="Text 8"/>
          <p:cNvSpPr/>
          <p:nvPr/>
        </p:nvSpPr>
        <p:spPr>
          <a:xfrm>
            <a:off x="8235672" y="5595769"/>
            <a:ext cx="161449" cy="309920"/>
          </a:xfrm>
          <a:prstGeom prst="rect">
            <a:avLst/>
          </a:prstGeom>
          <a:noFill/>
          <a:ln/>
        </p:spPr>
        <p:txBody>
          <a:bodyPr wrap="none" lIns="0" tIns="0" rIns="0" bIns="0" rtlCol="0" anchor="t"/>
          <a:lstStyle/>
          <a:p>
            <a:pPr marL="0" indent="0" algn="l" rtl="0">
              <a:lnSpc>
                <a:spcPts val="2400"/>
              </a:lnSpc>
              <a:buNone/>
            </a:pPr>
            <a:r>
              <a:rPr lang="en-US" sz="2400" dirty="0">
                <a:solidFill>
                  <a:srgbClr val="3C3939"/>
                </a:solidFill>
                <a:latin typeface="Raleway" pitchFamily="34" charset="0"/>
                <a:ea typeface="Raleway" pitchFamily="34" charset="-122"/>
                <a:cs typeface="Raleway" pitchFamily="34" charset="-120"/>
              </a:rPr>
              <a:t>2</a:t>
            </a:r>
            <a:endParaRPr lang="en-US" sz="2400" dirty="0"/>
          </a:p>
        </p:txBody>
      </p:sp>
      <p:sp>
        <p:nvSpPr>
          <p:cNvPr id="12" name="Text 9"/>
          <p:cNvSpPr/>
          <p:nvPr/>
        </p:nvSpPr>
        <p:spPr>
          <a:xfrm>
            <a:off x="8755380" y="5518378"/>
            <a:ext cx="2897267" cy="322778"/>
          </a:xfrm>
          <a:prstGeom prst="rect">
            <a:avLst/>
          </a:prstGeom>
          <a:noFill/>
          <a:ln/>
        </p:spPr>
        <p:txBody>
          <a:bodyPr wrap="none" lIns="0" tIns="0" rIns="0" bIns="0" rtlCol="0" anchor="t"/>
          <a:lstStyle/>
          <a:p>
            <a:pPr marL="0" indent="0" algn="l" rtl="0">
              <a:lnSpc>
                <a:spcPts val="2500"/>
              </a:lnSpc>
              <a:buNone/>
            </a:pPr>
            <a:r>
              <a:rPr lang="en-US" sz="2000" dirty="0">
                <a:solidFill>
                  <a:srgbClr val="3C3939"/>
                </a:solidFill>
                <a:latin typeface="Raleway" pitchFamily="34" charset="0"/>
                <a:ea typeface="Raleway" pitchFamily="34" charset="-122"/>
                <a:cs typeface="Raleway" pitchFamily="34" charset="-120"/>
              </a:rPr>
              <a:t>Rural Healthcare Access</a:t>
            </a:r>
            <a:endParaRPr lang="en-US" sz="2000" dirty="0"/>
          </a:p>
        </p:txBody>
      </p:sp>
      <p:sp>
        <p:nvSpPr>
          <p:cNvPr id="13" name="Text 10"/>
          <p:cNvSpPr/>
          <p:nvPr/>
        </p:nvSpPr>
        <p:spPr>
          <a:xfrm>
            <a:off x="8755380" y="5965101"/>
            <a:ext cx="3585686" cy="1322070"/>
          </a:xfrm>
          <a:prstGeom prst="rect">
            <a:avLst/>
          </a:prstGeom>
          <a:noFill/>
          <a:ln/>
        </p:spPr>
        <p:txBody>
          <a:bodyPr wrap="square" lIns="0" tIns="0" rIns="0" bIns="0" rtlCol="0" anchor="t"/>
          <a:lstStyle/>
          <a:p>
            <a:pPr marL="0" indent="0" algn="l" rtl="0">
              <a:lnSpc>
                <a:spcPts val="2600"/>
              </a:lnSpc>
              <a:buNone/>
            </a:pPr>
            <a:r>
              <a:rPr lang="en-US" sz="1600" dirty="0">
                <a:solidFill>
                  <a:srgbClr val="3C3939"/>
                </a:solidFill>
                <a:latin typeface="Roboto" pitchFamily="34" charset="0"/>
                <a:ea typeface="Roboto" pitchFamily="34" charset="-122"/>
                <a:cs typeface="Roboto" pitchFamily="34" charset="-120"/>
              </a:rPr>
              <a:t>Village areas may have limited access to healthcare facilities and specialists, making it harder for residents to receive timely medical advice</a:t>
            </a:r>
            <a:endParaRPr lang="en-US" sz="1600" dirty="0"/>
          </a:p>
        </p:txBody>
      </p:sp>
      <p:sp>
        <p:nvSpPr>
          <p:cNvPr id="18" name="מלבן 17">
            <a:extLst>
              <a:ext uri="{FF2B5EF4-FFF2-40B4-BE49-F238E27FC236}">
                <a16:creationId xmlns:a16="http://schemas.microsoft.com/office/drawing/2014/main" id="{C22BB96D-5533-60D3-CD8B-2E1BD9A4E636}"/>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7118" y="596146"/>
            <a:ext cx="9668113" cy="675918"/>
          </a:xfrm>
          <a:prstGeom prst="rect">
            <a:avLst/>
          </a:prstGeom>
          <a:noFill/>
          <a:ln/>
        </p:spPr>
        <p:txBody>
          <a:bodyPr wrap="none" lIns="0" tIns="0" rIns="0" bIns="0" rtlCol="0" anchor="t"/>
          <a:lstStyle/>
          <a:p>
            <a:pPr marL="0" indent="0" algn="l" rtl="0">
              <a:lnSpc>
                <a:spcPts val="5300"/>
              </a:lnSpc>
              <a:buNone/>
            </a:pPr>
            <a:r>
              <a:rPr lang="en-US" sz="4250" dirty="0">
                <a:solidFill>
                  <a:srgbClr val="1B1B27"/>
                </a:solidFill>
                <a:latin typeface="Raleway" pitchFamily="34" charset="0"/>
                <a:ea typeface="Raleway" pitchFamily="34" charset="-122"/>
                <a:cs typeface="Raleway" pitchFamily="34" charset="-120"/>
              </a:rPr>
              <a:t>The Solution - MediChat</a:t>
            </a:r>
            <a:endParaRPr lang="en-US" sz="4250" dirty="0"/>
          </a:p>
        </p:txBody>
      </p:sp>
      <p:sp>
        <p:nvSpPr>
          <p:cNvPr id="3" name="Text 1"/>
          <p:cNvSpPr/>
          <p:nvPr/>
        </p:nvSpPr>
        <p:spPr>
          <a:xfrm>
            <a:off x="757118" y="1596509"/>
            <a:ext cx="13116163" cy="1038344"/>
          </a:xfrm>
          <a:prstGeom prst="rect">
            <a:avLst/>
          </a:prstGeom>
          <a:noFill/>
          <a:ln/>
        </p:spPr>
        <p:txBody>
          <a:bodyPr wrap="square" lIns="0" tIns="0" rIns="0" bIns="0" rtlCol="0" anchor="t"/>
          <a:lstStyle/>
          <a:p>
            <a:pPr marL="0" indent="0" algn="l" rtl="0">
              <a:lnSpc>
                <a:spcPts val="2700"/>
              </a:lnSpc>
              <a:buNone/>
            </a:pPr>
            <a:r>
              <a:rPr lang="en-US" sz="1700" dirty="0">
                <a:solidFill>
                  <a:srgbClr val="3C3939"/>
                </a:solidFill>
                <a:latin typeface="Roboto" pitchFamily="34" charset="0"/>
                <a:ea typeface="Roboto" pitchFamily="34" charset="-122"/>
                <a:cs typeface="Roboto" pitchFamily="34" charset="-120"/>
              </a:rPr>
              <a:t>A free AI health consultant chatting platform. This platform will make seeking medical advice and diagnoses easier, helping to lighten the load on healthcare providers and reduce unnecessary visits to medical facilities, and make the process less of a burden.</a:t>
            </a:r>
            <a:endParaRPr lang="en-US" sz="1700" dirty="0"/>
          </a:p>
        </p:txBody>
      </p:sp>
      <p:pic>
        <p:nvPicPr>
          <p:cNvPr id="4" name="Image 0" descr="preencoded.png"/>
          <p:cNvPicPr>
            <a:picLocks noChangeAspect="1"/>
          </p:cNvPicPr>
          <p:nvPr/>
        </p:nvPicPr>
        <p:blipFill>
          <a:blip r:embed="rId3"/>
          <a:stretch>
            <a:fillRect/>
          </a:stretch>
        </p:blipFill>
        <p:spPr>
          <a:xfrm>
            <a:off x="757118" y="2878217"/>
            <a:ext cx="540782" cy="540782"/>
          </a:xfrm>
          <a:prstGeom prst="rect">
            <a:avLst/>
          </a:prstGeom>
        </p:spPr>
      </p:pic>
      <p:sp>
        <p:nvSpPr>
          <p:cNvPr id="5" name="Text 2"/>
          <p:cNvSpPr/>
          <p:nvPr/>
        </p:nvSpPr>
        <p:spPr>
          <a:xfrm>
            <a:off x="757118" y="3635216"/>
            <a:ext cx="2704028" cy="337899"/>
          </a:xfrm>
          <a:prstGeom prst="rect">
            <a:avLst/>
          </a:prstGeom>
          <a:noFill/>
          <a:ln/>
        </p:spPr>
        <p:txBody>
          <a:bodyPr wrap="none" lIns="0" tIns="0" rIns="0" bIns="0" rtlCol="0" anchor="t"/>
          <a:lstStyle/>
          <a:p>
            <a:pPr marL="0" indent="0" algn="l" rtl="0">
              <a:lnSpc>
                <a:spcPts val="2650"/>
              </a:lnSpc>
              <a:buNone/>
            </a:pPr>
            <a:r>
              <a:rPr lang="en-US" sz="2100" dirty="0">
                <a:solidFill>
                  <a:srgbClr val="3C3939"/>
                </a:solidFill>
                <a:latin typeface="Raleway" pitchFamily="34" charset="0"/>
                <a:ea typeface="Raleway" pitchFamily="34" charset="-122"/>
                <a:cs typeface="Raleway" pitchFamily="34" charset="-120"/>
              </a:rPr>
              <a:t>AI Chatbot</a:t>
            </a:r>
            <a:endParaRPr lang="en-US" sz="2100" dirty="0"/>
          </a:p>
        </p:txBody>
      </p:sp>
      <p:sp>
        <p:nvSpPr>
          <p:cNvPr id="6" name="Text 3"/>
          <p:cNvSpPr/>
          <p:nvPr/>
        </p:nvSpPr>
        <p:spPr>
          <a:xfrm>
            <a:off x="757118" y="4102894"/>
            <a:ext cx="4155758" cy="346115"/>
          </a:xfrm>
          <a:prstGeom prst="rect">
            <a:avLst/>
          </a:prstGeom>
          <a:noFill/>
          <a:ln/>
        </p:spPr>
        <p:txBody>
          <a:bodyPr wrap="none" lIns="0" tIns="0" rIns="0" bIns="0" rtlCol="0" anchor="t"/>
          <a:lstStyle/>
          <a:p>
            <a:pPr marL="0" indent="0" algn="l" rtl="0">
              <a:lnSpc>
                <a:spcPts val="2700"/>
              </a:lnSpc>
              <a:buNone/>
            </a:pPr>
            <a:r>
              <a:rPr lang="en-US" sz="1700" dirty="0">
                <a:solidFill>
                  <a:srgbClr val="3C3939"/>
                </a:solidFill>
                <a:latin typeface="Roboto" pitchFamily="34" charset="0"/>
                <a:ea typeface="Roboto" pitchFamily="34" charset="-122"/>
                <a:cs typeface="Roboto" pitchFamily="34" charset="-120"/>
              </a:rPr>
              <a:t>Intelligent health consultation</a:t>
            </a:r>
            <a:endParaRPr lang="en-US" sz="1700" dirty="0"/>
          </a:p>
        </p:txBody>
      </p:sp>
      <p:pic>
        <p:nvPicPr>
          <p:cNvPr id="7" name="Image 1" descr="preencoded.png"/>
          <p:cNvPicPr>
            <a:picLocks noChangeAspect="1"/>
          </p:cNvPicPr>
          <p:nvPr/>
        </p:nvPicPr>
        <p:blipFill>
          <a:blip r:embed="rId4"/>
          <a:stretch>
            <a:fillRect/>
          </a:stretch>
        </p:blipFill>
        <p:spPr>
          <a:xfrm>
            <a:off x="5237321" y="2878217"/>
            <a:ext cx="540782" cy="540782"/>
          </a:xfrm>
          <a:prstGeom prst="rect">
            <a:avLst/>
          </a:prstGeom>
        </p:spPr>
      </p:pic>
      <p:sp>
        <p:nvSpPr>
          <p:cNvPr id="8" name="Text 4"/>
          <p:cNvSpPr/>
          <p:nvPr/>
        </p:nvSpPr>
        <p:spPr>
          <a:xfrm>
            <a:off x="5237321" y="3635216"/>
            <a:ext cx="2704028" cy="337899"/>
          </a:xfrm>
          <a:prstGeom prst="rect">
            <a:avLst/>
          </a:prstGeom>
          <a:noFill/>
          <a:ln/>
        </p:spPr>
        <p:txBody>
          <a:bodyPr wrap="none" lIns="0" tIns="0" rIns="0" bIns="0" rtlCol="0" anchor="t"/>
          <a:lstStyle/>
          <a:p>
            <a:pPr marL="0" indent="0" algn="l" rtl="0">
              <a:lnSpc>
                <a:spcPts val="2650"/>
              </a:lnSpc>
              <a:buNone/>
            </a:pPr>
            <a:r>
              <a:rPr lang="en-US" sz="2100" dirty="0">
                <a:solidFill>
                  <a:srgbClr val="3C3939"/>
                </a:solidFill>
                <a:latin typeface="Raleway" pitchFamily="34" charset="0"/>
                <a:ea typeface="Raleway" pitchFamily="34" charset="-122"/>
                <a:cs typeface="Raleway" pitchFamily="34" charset="-120"/>
              </a:rPr>
              <a:t>Medical Advice</a:t>
            </a:r>
            <a:endParaRPr lang="en-US" sz="2100" dirty="0"/>
          </a:p>
        </p:txBody>
      </p:sp>
      <p:sp>
        <p:nvSpPr>
          <p:cNvPr id="9" name="Text 5"/>
          <p:cNvSpPr/>
          <p:nvPr/>
        </p:nvSpPr>
        <p:spPr>
          <a:xfrm>
            <a:off x="5237321" y="4102894"/>
            <a:ext cx="4155758" cy="346115"/>
          </a:xfrm>
          <a:prstGeom prst="rect">
            <a:avLst/>
          </a:prstGeom>
          <a:noFill/>
          <a:ln/>
        </p:spPr>
        <p:txBody>
          <a:bodyPr wrap="none" lIns="0" tIns="0" rIns="0" bIns="0" rtlCol="0" anchor="t"/>
          <a:lstStyle/>
          <a:p>
            <a:pPr marL="0" indent="0" algn="l" rtl="0">
              <a:lnSpc>
                <a:spcPts val="2700"/>
              </a:lnSpc>
              <a:buNone/>
            </a:pPr>
            <a:r>
              <a:rPr lang="en-US" sz="1700" dirty="0">
                <a:solidFill>
                  <a:srgbClr val="3C3939"/>
                </a:solidFill>
                <a:latin typeface="Roboto" pitchFamily="34" charset="0"/>
                <a:ea typeface="Roboto" pitchFamily="34" charset="-122"/>
                <a:cs typeface="Roboto" pitchFamily="34" charset="-120"/>
              </a:rPr>
              <a:t>Easy access to health information</a:t>
            </a:r>
            <a:endParaRPr lang="en-US" sz="1700" dirty="0"/>
          </a:p>
        </p:txBody>
      </p:sp>
      <p:pic>
        <p:nvPicPr>
          <p:cNvPr id="10" name="Image 2" descr="preencoded.png"/>
          <p:cNvPicPr>
            <a:picLocks noChangeAspect="1"/>
          </p:cNvPicPr>
          <p:nvPr/>
        </p:nvPicPr>
        <p:blipFill>
          <a:blip r:embed="rId5"/>
          <a:stretch>
            <a:fillRect/>
          </a:stretch>
        </p:blipFill>
        <p:spPr>
          <a:xfrm>
            <a:off x="9717524" y="2878217"/>
            <a:ext cx="540782" cy="540782"/>
          </a:xfrm>
          <a:prstGeom prst="rect">
            <a:avLst/>
          </a:prstGeom>
        </p:spPr>
      </p:pic>
      <p:sp>
        <p:nvSpPr>
          <p:cNvPr id="11" name="Text 6"/>
          <p:cNvSpPr/>
          <p:nvPr/>
        </p:nvSpPr>
        <p:spPr>
          <a:xfrm>
            <a:off x="9717524" y="3635216"/>
            <a:ext cx="2704028" cy="337899"/>
          </a:xfrm>
          <a:prstGeom prst="rect">
            <a:avLst/>
          </a:prstGeom>
          <a:noFill/>
          <a:ln/>
        </p:spPr>
        <p:txBody>
          <a:bodyPr wrap="none" lIns="0" tIns="0" rIns="0" bIns="0" rtlCol="0" anchor="t"/>
          <a:lstStyle/>
          <a:p>
            <a:pPr marL="0" indent="0" algn="l" rtl="0">
              <a:lnSpc>
                <a:spcPts val="2650"/>
              </a:lnSpc>
              <a:buNone/>
            </a:pPr>
            <a:r>
              <a:rPr lang="en-US" sz="2100" dirty="0">
                <a:solidFill>
                  <a:srgbClr val="3C3939"/>
                </a:solidFill>
                <a:latin typeface="Raleway" pitchFamily="34" charset="0"/>
                <a:ea typeface="Raleway" pitchFamily="34" charset="-122"/>
                <a:cs typeface="Raleway" pitchFamily="34" charset="-120"/>
              </a:rPr>
              <a:t>Free of charge</a:t>
            </a:r>
            <a:endParaRPr lang="en-US" sz="2100" dirty="0"/>
          </a:p>
        </p:txBody>
      </p:sp>
      <p:sp>
        <p:nvSpPr>
          <p:cNvPr id="12" name="Text 7"/>
          <p:cNvSpPr/>
          <p:nvPr/>
        </p:nvSpPr>
        <p:spPr>
          <a:xfrm>
            <a:off x="9717524" y="4102894"/>
            <a:ext cx="4155758" cy="346115"/>
          </a:xfrm>
          <a:prstGeom prst="rect">
            <a:avLst/>
          </a:prstGeom>
          <a:noFill/>
          <a:ln/>
        </p:spPr>
        <p:txBody>
          <a:bodyPr wrap="none" lIns="0" tIns="0" rIns="0" bIns="0" rtlCol="0" anchor="t"/>
          <a:lstStyle/>
          <a:p>
            <a:pPr marL="0" indent="0" algn="l" rtl="0">
              <a:lnSpc>
                <a:spcPts val="2700"/>
              </a:lnSpc>
              <a:buNone/>
            </a:pPr>
            <a:r>
              <a:rPr lang="en-US" sz="1700" dirty="0">
                <a:solidFill>
                  <a:srgbClr val="3C3939"/>
                </a:solidFill>
                <a:latin typeface="Roboto" pitchFamily="34" charset="0"/>
                <a:ea typeface="Roboto" pitchFamily="34" charset="-122"/>
                <a:cs typeface="Roboto" pitchFamily="34" charset="-120"/>
              </a:rPr>
              <a:t>A free platform that everyone can use</a:t>
            </a:r>
            <a:endParaRPr lang="en-US" sz="1700" dirty="0"/>
          </a:p>
        </p:txBody>
      </p:sp>
      <p:pic>
        <p:nvPicPr>
          <p:cNvPr id="13" name="Image 3" descr="preencoded.png"/>
          <p:cNvPicPr>
            <a:picLocks noChangeAspect="1"/>
          </p:cNvPicPr>
          <p:nvPr/>
        </p:nvPicPr>
        <p:blipFill>
          <a:blip r:embed="rId6"/>
          <a:stretch>
            <a:fillRect/>
          </a:stretch>
        </p:blipFill>
        <p:spPr>
          <a:xfrm>
            <a:off x="4011930" y="4831913"/>
            <a:ext cx="6606540" cy="2595920"/>
          </a:xfrm>
          <a:prstGeom prst="rect">
            <a:avLst/>
          </a:prstGeom>
        </p:spPr>
      </p:pic>
      <p:sp>
        <p:nvSpPr>
          <p:cNvPr id="14" name="מלבן 13">
            <a:extLst>
              <a:ext uri="{FF2B5EF4-FFF2-40B4-BE49-F238E27FC236}">
                <a16:creationId xmlns:a16="http://schemas.microsoft.com/office/drawing/2014/main" id="{B18E23E8-B192-76B1-810F-A5EC1AFF10A5}"/>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768787" y="786682"/>
            <a:ext cx="6663928" cy="734735"/>
          </a:xfrm>
          <a:prstGeom prst="rect">
            <a:avLst/>
          </a:prstGeom>
          <a:noFill/>
          <a:ln/>
        </p:spPr>
        <p:txBody>
          <a:bodyPr wrap="none" lIns="0" tIns="0" rIns="0" bIns="0" rtlCol="0" anchor="t"/>
          <a:lstStyle/>
          <a:p>
            <a:pPr marL="0" indent="0" algn="l" rtl="0">
              <a:lnSpc>
                <a:spcPts val="5750"/>
              </a:lnSpc>
              <a:buNone/>
            </a:pPr>
            <a:r>
              <a:rPr lang="en-US" sz="4600" dirty="0">
                <a:solidFill>
                  <a:srgbClr val="1B1B27"/>
                </a:solidFill>
                <a:latin typeface="Raleway" pitchFamily="34" charset="0"/>
                <a:ea typeface="Raleway" pitchFamily="34" charset="-122"/>
                <a:cs typeface="Raleway" pitchFamily="34" charset="-120"/>
              </a:rPr>
              <a:t>Advantages of MediChat</a:t>
            </a:r>
            <a:endParaRPr lang="en-US" sz="4600" dirty="0"/>
          </a:p>
        </p:txBody>
      </p:sp>
      <p:sp>
        <p:nvSpPr>
          <p:cNvPr id="4" name="Shape 1"/>
          <p:cNvSpPr/>
          <p:nvPr/>
        </p:nvSpPr>
        <p:spPr>
          <a:xfrm>
            <a:off x="768787" y="3196341"/>
            <a:ext cx="528995" cy="528995"/>
          </a:xfrm>
          <a:prstGeom prst="roundRect">
            <a:avLst>
              <a:gd name="adj" fmla="val 18668"/>
            </a:avLst>
          </a:prstGeom>
          <a:solidFill>
            <a:srgbClr val="E1E1EA"/>
          </a:solidFill>
          <a:ln w="7620">
            <a:solidFill>
              <a:srgbClr val="C7C7D0"/>
            </a:solidFill>
            <a:prstDash val="solid"/>
          </a:ln>
        </p:spPr>
        <p:txBody>
          <a:bodyPr/>
          <a:lstStyle/>
          <a:p>
            <a:pPr algn="l" rtl="0"/>
            <a:endParaRPr lang="LID4096"/>
          </a:p>
        </p:txBody>
      </p:sp>
      <p:sp>
        <p:nvSpPr>
          <p:cNvPr id="5" name="Text 2"/>
          <p:cNvSpPr/>
          <p:nvPr/>
        </p:nvSpPr>
        <p:spPr>
          <a:xfrm>
            <a:off x="957739" y="3284447"/>
            <a:ext cx="150971" cy="352663"/>
          </a:xfrm>
          <a:prstGeom prst="rect">
            <a:avLst/>
          </a:prstGeom>
          <a:noFill/>
          <a:ln/>
        </p:spPr>
        <p:txBody>
          <a:bodyPr wrap="none" lIns="0" tIns="0" rIns="0" bIns="0" rtlCol="0" anchor="t"/>
          <a:lstStyle/>
          <a:p>
            <a:pPr marL="0" indent="0" algn="l" rtl="0">
              <a:lnSpc>
                <a:spcPts val="2750"/>
              </a:lnSpc>
              <a:buNone/>
            </a:pPr>
            <a:r>
              <a:rPr lang="en-US" sz="2750" dirty="0">
                <a:solidFill>
                  <a:srgbClr val="3C3939"/>
                </a:solidFill>
                <a:latin typeface="Raleway" pitchFamily="34" charset="0"/>
                <a:ea typeface="Raleway" pitchFamily="34" charset="-122"/>
                <a:cs typeface="Raleway" pitchFamily="34" charset="-120"/>
              </a:rPr>
              <a:t>1</a:t>
            </a:r>
            <a:endParaRPr lang="en-US" sz="2750" dirty="0"/>
          </a:p>
        </p:txBody>
      </p:sp>
      <p:sp>
        <p:nvSpPr>
          <p:cNvPr id="6" name="Text 3"/>
          <p:cNvSpPr/>
          <p:nvPr/>
        </p:nvSpPr>
        <p:spPr>
          <a:xfrm>
            <a:off x="1532811" y="3196341"/>
            <a:ext cx="2939058" cy="367427"/>
          </a:xfrm>
          <a:prstGeom prst="rect">
            <a:avLst/>
          </a:prstGeom>
          <a:noFill/>
          <a:ln/>
        </p:spPr>
        <p:txBody>
          <a:bodyPr wrap="none" lIns="0" tIns="0" rIns="0" bIns="0" rtlCol="0" anchor="t"/>
          <a:lstStyle/>
          <a:p>
            <a:pPr marL="0" indent="0" algn="l" rtl="0">
              <a:lnSpc>
                <a:spcPts val="2850"/>
              </a:lnSpc>
              <a:buNone/>
            </a:pPr>
            <a:r>
              <a:rPr lang="en-US" sz="2300" dirty="0">
                <a:solidFill>
                  <a:srgbClr val="3C3939"/>
                </a:solidFill>
                <a:latin typeface="Raleway" pitchFamily="34" charset="0"/>
                <a:ea typeface="Raleway" pitchFamily="34" charset="-122"/>
                <a:cs typeface="Raleway" pitchFamily="34" charset="-120"/>
              </a:rPr>
              <a:t>No Wait Time</a:t>
            </a:r>
            <a:endParaRPr lang="en-US" sz="2300" dirty="0"/>
          </a:p>
        </p:txBody>
      </p:sp>
      <p:sp>
        <p:nvSpPr>
          <p:cNvPr id="7" name="Text 4"/>
          <p:cNvSpPr/>
          <p:nvPr/>
        </p:nvSpPr>
        <p:spPr>
          <a:xfrm>
            <a:off x="1532811" y="3704738"/>
            <a:ext cx="5610701" cy="376238"/>
          </a:xfrm>
          <a:prstGeom prst="rect">
            <a:avLst/>
          </a:prstGeom>
          <a:noFill/>
          <a:ln/>
        </p:spPr>
        <p:txBody>
          <a:bodyPr wrap="none" lIns="0" tIns="0" rIns="0" bIns="0" rtlCol="0" anchor="t"/>
          <a:lstStyle/>
          <a:p>
            <a:pPr marL="0" indent="0" algn="l" rtl="0">
              <a:lnSpc>
                <a:spcPts val="2950"/>
              </a:lnSpc>
              <a:buNone/>
            </a:pPr>
            <a:r>
              <a:rPr lang="en-US" sz="1850" dirty="0">
                <a:solidFill>
                  <a:srgbClr val="3C3939"/>
                </a:solidFill>
                <a:latin typeface="Roboto" pitchFamily="34" charset="0"/>
                <a:ea typeface="Roboto" pitchFamily="34" charset="-122"/>
                <a:cs typeface="Roboto" pitchFamily="34" charset="-120"/>
              </a:rPr>
              <a:t>No need to wait for an appointment</a:t>
            </a:r>
            <a:endParaRPr lang="en-US" sz="1850" dirty="0"/>
          </a:p>
        </p:txBody>
      </p:sp>
      <p:sp>
        <p:nvSpPr>
          <p:cNvPr id="8" name="Shape 5"/>
          <p:cNvSpPr/>
          <p:nvPr/>
        </p:nvSpPr>
        <p:spPr>
          <a:xfrm>
            <a:off x="7378542" y="3196341"/>
            <a:ext cx="528995" cy="528995"/>
          </a:xfrm>
          <a:prstGeom prst="roundRect">
            <a:avLst>
              <a:gd name="adj" fmla="val 18668"/>
            </a:avLst>
          </a:prstGeom>
          <a:solidFill>
            <a:srgbClr val="E1E1EA"/>
          </a:solidFill>
          <a:ln w="7620">
            <a:solidFill>
              <a:srgbClr val="C7C7D0"/>
            </a:solidFill>
            <a:prstDash val="solid"/>
          </a:ln>
        </p:spPr>
        <p:txBody>
          <a:bodyPr/>
          <a:lstStyle/>
          <a:p>
            <a:pPr algn="l" rtl="0"/>
            <a:endParaRPr lang="LID4096"/>
          </a:p>
        </p:txBody>
      </p:sp>
      <p:sp>
        <p:nvSpPr>
          <p:cNvPr id="9" name="Text 6"/>
          <p:cNvSpPr/>
          <p:nvPr/>
        </p:nvSpPr>
        <p:spPr>
          <a:xfrm>
            <a:off x="7551182" y="3284447"/>
            <a:ext cx="183713" cy="352663"/>
          </a:xfrm>
          <a:prstGeom prst="rect">
            <a:avLst/>
          </a:prstGeom>
          <a:noFill/>
          <a:ln/>
        </p:spPr>
        <p:txBody>
          <a:bodyPr wrap="none" lIns="0" tIns="0" rIns="0" bIns="0" rtlCol="0" anchor="t"/>
          <a:lstStyle/>
          <a:p>
            <a:pPr marL="0" indent="0" algn="l" rtl="0">
              <a:lnSpc>
                <a:spcPts val="2750"/>
              </a:lnSpc>
              <a:buNone/>
            </a:pPr>
            <a:r>
              <a:rPr lang="en-US" sz="2750" dirty="0">
                <a:solidFill>
                  <a:srgbClr val="3C3939"/>
                </a:solidFill>
                <a:latin typeface="Raleway" pitchFamily="34" charset="0"/>
                <a:ea typeface="Raleway" pitchFamily="34" charset="-122"/>
                <a:cs typeface="Raleway" pitchFamily="34" charset="-120"/>
              </a:rPr>
              <a:t>2</a:t>
            </a:r>
            <a:endParaRPr lang="en-US" sz="2750" dirty="0"/>
          </a:p>
        </p:txBody>
      </p:sp>
      <p:sp>
        <p:nvSpPr>
          <p:cNvPr id="10" name="Text 7"/>
          <p:cNvSpPr/>
          <p:nvPr/>
        </p:nvSpPr>
        <p:spPr>
          <a:xfrm>
            <a:off x="8142566" y="3196341"/>
            <a:ext cx="2939058" cy="367427"/>
          </a:xfrm>
          <a:prstGeom prst="rect">
            <a:avLst/>
          </a:prstGeom>
          <a:noFill/>
          <a:ln/>
        </p:spPr>
        <p:txBody>
          <a:bodyPr wrap="none" lIns="0" tIns="0" rIns="0" bIns="0" rtlCol="0" anchor="t"/>
          <a:lstStyle/>
          <a:p>
            <a:pPr marL="0" indent="0" algn="l" rtl="0">
              <a:lnSpc>
                <a:spcPts val="2850"/>
              </a:lnSpc>
              <a:buNone/>
            </a:pPr>
            <a:r>
              <a:rPr lang="en-US" sz="2300" dirty="0">
                <a:solidFill>
                  <a:srgbClr val="3C3939"/>
                </a:solidFill>
                <a:latin typeface="Raleway" pitchFamily="34" charset="0"/>
                <a:ea typeface="Raleway" pitchFamily="34" charset="-122"/>
                <a:cs typeface="Raleway" pitchFamily="34" charset="-120"/>
              </a:rPr>
              <a:t>Cost-Free</a:t>
            </a:r>
            <a:endParaRPr lang="en-US" sz="2300" dirty="0"/>
          </a:p>
        </p:txBody>
      </p:sp>
      <p:sp>
        <p:nvSpPr>
          <p:cNvPr id="11" name="Text 8"/>
          <p:cNvSpPr/>
          <p:nvPr/>
        </p:nvSpPr>
        <p:spPr>
          <a:xfrm>
            <a:off x="8142566" y="3704738"/>
            <a:ext cx="5610701" cy="376238"/>
          </a:xfrm>
          <a:prstGeom prst="rect">
            <a:avLst/>
          </a:prstGeom>
          <a:noFill/>
          <a:ln/>
        </p:spPr>
        <p:txBody>
          <a:bodyPr wrap="none" lIns="0" tIns="0" rIns="0" bIns="0" rtlCol="0" anchor="t"/>
          <a:lstStyle/>
          <a:p>
            <a:pPr marL="0" indent="0" algn="l" rtl="0">
              <a:lnSpc>
                <a:spcPts val="2950"/>
              </a:lnSpc>
              <a:buNone/>
            </a:pPr>
            <a:r>
              <a:rPr lang="en-US" sz="1850" dirty="0">
                <a:solidFill>
                  <a:srgbClr val="3C3939"/>
                </a:solidFill>
                <a:latin typeface="Roboto" pitchFamily="34" charset="0"/>
                <a:ea typeface="Roboto" pitchFamily="34" charset="-122"/>
                <a:cs typeface="Roboto" pitchFamily="34" charset="-120"/>
              </a:rPr>
              <a:t>Free of charge</a:t>
            </a:r>
            <a:endParaRPr lang="en-US" sz="1850" dirty="0"/>
          </a:p>
        </p:txBody>
      </p:sp>
      <p:sp>
        <p:nvSpPr>
          <p:cNvPr id="12" name="Shape 9"/>
          <p:cNvSpPr/>
          <p:nvPr/>
        </p:nvSpPr>
        <p:spPr>
          <a:xfrm>
            <a:off x="768787" y="4580443"/>
            <a:ext cx="528995" cy="528995"/>
          </a:xfrm>
          <a:prstGeom prst="roundRect">
            <a:avLst>
              <a:gd name="adj" fmla="val 18668"/>
            </a:avLst>
          </a:prstGeom>
          <a:solidFill>
            <a:srgbClr val="E1E1EA"/>
          </a:solidFill>
          <a:ln w="7620">
            <a:solidFill>
              <a:srgbClr val="C7C7D0"/>
            </a:solidFill>
            <a:prstDash val="solid"/>
          </a:ln>
        </p:spPr>
        <p:txBody>
          <a:bodyPr/>
          <a:lstStyle/>
          <a:p>
            <a:pPr algn="l" rtl="0"/>
            <a:endParaRPr lang="LID4096"/>
          </a:p>
        </p:txBody>
      </p:sp>
      <p:sp>
        <p:nvSpPr>
          <p:cNvPr id="13" name="Text 10"/>
          <p:cNvSpPr/>
          <p:nvPr/>
        </p:nvSpPr>
        <p:spPr>
          <a:xfrm>
            <a:off x="939046" y="4668549"/>
            <a:ext cx="188357" cy="352663"/>
          </a:xfrm>
          <a:prstGeom prst="rect">
            <a:avLst/>
          </a:prstGeom>
          <a:noFill/>
          <a:ln/>
        </p:spPr>
        <p:txBody>
          <a:bodyPr wrap="none" lIns="0" tIns="0" rIns="0" bIns="0" rtlCol="0" anchor="t"/>
          <a:lstStyle/>
          <a:p>
            <a:pPr marL="0" indent="0" algn="l" rtl="0">
              <a:lnSpc>
                <a:spcPts val="2750"/>
              </a:lnSpc>
              <a:buNone/>
            </a:pPr>
            <a:r>
              <a:rPr lang="en-US" sz="2750" dirty="0">
                <a:solidFill>
                  <a:srgbClr val="3C3939"/>
                </a:solidFill>
                <a:latin typeface="Raleway" pitchFamily="34" charset="0"/>
                <a:ea typeface="Raleway" pitchFamily="34" charset="-122"/>
                <a:cs typeface="Raleway" pitchFamily="34" charset="-120"/>
              </a:rPr>
              <a:t>3</a:t>
            </a:r>
            <a:endParaRPr lang="en-US" sz="2750" dirty="0"/>
          </a:p>
        </p:txBody>
      </p:sp>
      <p:sp>
        <p:nvSpPr>
          <p:cNvPr id="14" name="Text 11"/>
          <p:cNvSpPr/>
          <p:nvPr/>
        </p:nvSpPr>
        <p:spPr>
          <a:xfrm>
            <a:off x="1532811" y="4580443"/>
            <a:ext cx="2939058" cy="367427"/>
          </a:xfrm>
          <a:prstGeom prst="rect">
            <a:avLst/>
          </a:prstGeom>
          <a:noFill/>
          <a:ln/>
        </p:spPr>
        <p:txBody>
          <a:bodyPr wrap="none" lIns="0" tIns="0" rIns="0" bIns="0" rtlCol="0" anchor="t"/>
          <a:lstStyle/>
          <a:p>
            <a:pPr marL="0" indent="0" algn="l" rtl="0">
              <a:lnSpc>
                <a:spcPts val="2850"/>
              </a:lnSpc>
              <a:buNone/>
            </a:pPr>
            <a:r>
              <a:rPr lang="en-US" sz="2300" dirty="0">
                <a:solidFill>
                  <a:srgbClr val="3C3939"/>
                </a:solidFill>
                <a:latin typeface="Raleway" pitchFamily="34" charset="0"/>
                <a:ea typeface="Raleway" pitchFamily="34" charset="-122"/>
                <a:cs typeface="Raleway" pitchFamily="34" charset="-120"/>
              </a:rPr>
              <a:t>User-Friendly</a:t>
            </a:r>
            <a:endParaRPr lang="en-US" sz="2300" dirty="0"/>
          </a:p>
        </p:txBody>
      </p:sp>
      <p:sp>
        <p:nvSpPr>
          <p:cNvPr id="15" name="Text 12"/>
          <p:cNvSpPr/>
          <p:nvPr/>
        </p:nvSpPr>
        <p:spPr>
          <a:xfrm>
            <a:off x="1532811" y="5088839"/>
            <a:ext cx="5610701" cy="376238"/>
          </a:xfrm>
          <a:prstGeom prst="rect">
            <a:avLst/>
          </a:prstGeom>
          <a:noFill/>
          <a:ln/>
        </p:spPr>
        <p:txBody>
          <a:bodyPr wrap="none" lIns="0" tIns="0" rIns="0" bIns="0" rtlCol="0" anchor="t"/>
          <a:lstStyle/>
          <a:p>
            <a:pPr marL="0" indent="0" algn="l" rtl="0">
              <a:lnSpc>
                <a:spcPts val="2950"/>
              </a:lnSpc>
              <a:buNone/>
            </a:pPr>
            <a:r>
              <a:rPr lang="en-US" sz="1850" dirty="0">
                <a:solidFill>
                  <a:srgbClr val="3C3939"/>
                </a:solidFill>
                <a:latin typeface="Roboto" pitchFamily="34" charset="0"/>
                <a:ea typeface="Roboto" pitchFamily="34" charset="-122"/>
                <a:cs typeface="Roboto" pitchFamily="34" charset="-120"/>
              </a:rPr>
              <a:t>Simple and easy to use</a:t>
            </a:r>
            <a:endParaRPr lang="en-US" sz="1850" dirty="0"/>
          </a:p>
        </p:txBody>
      </p:sp>
      <p:sp>
        <p:nvSpPr>
          <p:cNvPr id="16" name="Shape 13"/>
          <p:cNvSpPr/>
          <p:nvPr/>
        </p:nvSpPr>
        <p:spPr>
          <a:xfrm>
            <a:off x="7378542" y="4580443"/>
            <a:ext cx="528995" cy="528995"/>
          </a:xfrm>
          <a:prstGeom prst="roundRect">
            <a:avLst>
              <a:gd name="adj" fmla="val 18668"/>
            </a:avLst>
          </a:prstGeom>
          <a:solidFill>
            <a:srgbClr val="E1E1EA"/>
          </a:solidFill>
          <a:ln w="7620">
            <a:solidFill>
              <a:srgbClr val="C7C7D0"/>
            </a:solidFill>
            <a:prstDash val="solid"/>
          </a:ln>
        </p:spPr>
        <p:txBody>
          <a:bodyPr/>
          <a:lstStyle/>
          <a:p>
            <a:pPr algn="l" rtl="0"/>
            <a:endParaRPr lang="LID4096"/>
          </a:p>
        </p:txBody>
      </p:sp>
      <p:sp>
        <p:nvSpPr>
          <p:cNvPr id="17" name="Text 14"/>
          <p:cNvSpPr/>
          <p:nvPr/>
        </p:nvSpPr>
        <p:spPr>
          <a:xfrm>
            <a:off x="7546777" y="4668549"/>
            <a:ext cx="192524" cy="352663"/>
          </a:xfrm>
          <a:prstGeom prst="rect">
            <a:avLst/>
          </a:prstGeom>
          <a:noFill/>
          <a:ln/>
        </p:spPr>
        <p:txBody>
          <a:bodyPr wrap="none" lIns="0" tIns="0" rIns="0" bIns="0" rtlCol="0" anchor="t"/>
          <a:lstStyle/>
          <a:p>
            <a:pPr marL="0" indent="0" algn="l" rtl="0">
              <a:lnSpc>
                <a:spcPts val="2750"/>
              </a:lnSpc>
              <a:buNone/>
            </a:pPr>
            <a:r>
              <a:rPr lang="en-US" sz="2750" dirty="0">
                <a:solidFill>
                  <a:srgbClr val="3C3939"/>
                </a:solidFill>
                <a:latin typeface="Raleway" pitchFamily="34" charset="0"/>
                <a:ea typeface="Raleway" pitchFamily="34" charset="-122"/>
                <a:cs typeface="Raleway" pitchFamily="34" charset="-120"/>
              </a:rPr>
              <a:t>4</a:t>
            </a:r>
            <a:endParaRPr lang="en-US" sz="2750" dirty="0"/>
          </a:p>
        </p:txBody>
      </p:sp>
      <p:sp>
        <p:nvSpPr>
          <p:cNvPr id="18" name="Text 15"/>
          <p:cNvSpPr/>
          <p:nvPr/>
        </p:nvSpPr>
        <p:spPr>
          <a:xfrm>
            <a:off x="8142566" y="4580443"/>
            <a:ext cx="2939058" cy="367427"/>
          </a:xfrm>
          <a:prstGeom prst="rect">
            <a:avLst/>
          </a:prstGeom>
          <a:noFill/>
          <a:ln/>
        </p:spPr>
        <p:txBody>
          <a:bodyPr wrap="none" lIns="0" tIns="0" rIns="0" bIns="0" rtlCol="0" anchor="t"/>
          <a:lstStyle/>
          <a:p>
            <a:pPr marL="0" indent="0" algn="l" rtl="0">
              <a:lnSpc>
                <a:spcPts val="2850"/>
              </a:lnSpc>
              <a:buNone/>
            </a:pPr>
            <a:r>
              <a:rPr lang="en-US" sz="2300" dirty="0">
                <a:solidFill>
                  <a:srgbClr val="3C3939"/>
                </a:solidFill>
                <a:latin typeface="Raleway" pitchFamily="34" charset="0"/>
                <a:ea typeface="Raleway" pitchFamily="34" charset="-122"/>
                <a:cs typeface="Raleway" pitchFamily="34" charset="-120"/>
              </a:rPr>
              <a:t>Universal Access</a:t>
            </a:r>
            <a:endParaRPr lang="en-US" sz="2300" dirty="0"/>
          </a:p>
        </p:txBody>
      </p:sp>
      <p:sp>
        <p:nvSpPr>
          <p:cNvPr id="19" name="Text 16"/>
          <p:cNvSpPr/>
          <p:nvPr/>
        </p:nvSpPr>
        <p:spPr>
          <a:xfrm>
            <a:off x="8142566" y="5088839"/>
            <a:ext cx="5610701" cy="752475"/>
          </a:xfrm>
          <a:prstGeom prst="rect">
            <a:avLst/>
          </a:prstGeom>
          <a:noFill/>
          <a:ln/>
        </p:spPr>
        <p:txBody>
          <a:bodyPr wrap="square" lIns="0" tIns="0" rIns="0" bIns="0" rtlCol="0" anchor="t"/>
          <a:lstStyle/>
          <a:p>
            <a:pPr marL="0" indent="0" algn="l" rtl="0">
              <a:lnSpc>
                <a:spcPts val="2950"/>
              </a:lnSpc>
              <a:buNone/>
            </a:pPr>
            <a:r>
              <a:rPr lang="en-US" sz="1850" dirty="0">
                <a:solidFill>
                  <a:srgbClr val="3C3939"/>
                </a:solidFill>
                <a:latin typeface="Roboto" pitchFamily="34" charset="0"/>
                <a:ea typeface="Roboto" pitchFamily="34" charset="-122"/>
                <a:cs typeface="Roboto" pitchFamily="34" charset="-120"/>
              </a:rPr>
              <a:t>Can be used on every device that has access to the internet</a:t>
            </a:r>
            <a:endParaRPr lang="en-US" sz="1850" dirty="0"/>
          </a:p>
        </p:txBody>
      </p:sp>
      <p:sp>
        <p:nvSpPr>
          <p:cNvPr id="20" name="מלבן 19">
            <a:extLst>
              <a:ext uri="{FF2B5EF4-FFF2-40B4-BE49-F238E27FC236}">
                <a16:creationId xmlns:a16="http://schemas.microsoft.com/office/drawing/2014/main" id="{0FC07741-B967-55BE-97B4-08BD138E33F4}"/>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157</TotalTime>
  <Words>1288</Words>
  <Application>Microsoft Office PowerPoint</Application>
  <PresentationFormat>Custom</PresentationFormat>
  <Paragraphs>156</Paragraphs>
  <Slides>29</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Roboto</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דוד אסולין</cp:lastModifiedBy>
  <cp:revision>73</cp:revision>
  <dcterms:created xsi:type="dcterms:W3CDTF">2024-09-12T15:06:14Z</dcterms:created>
  <dcterms:modified xsi:type="dcterms:W3CDTF">2024-09-22T19:13:25Z</dcterms:modified>
</cp:coreProperties>
</file>